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3" r:id="rId1"/>
  </p:sldMasterIdLst>
  <p:notesMasterIdLst>
    <p:notesMasterId r:id="rId41"/>
  </p:notesMasterIdLst>
  <p:sldIdLst>
    <p:sldId id="257" r:id="rId2"/>
    <p:sldId id="262" r:id="rId3"/>
    <p:sldId id="261" r:id="rId4"/>
    <p:sldId id="263" r:id="rId5"/>
    <p:sldId id="264" r:id="rId6"/>
    <p:sldId id="265" r:id="rId7"/>
    <p:sldId id="266" r:id="rId8"/>
    <p:sldId id="267" r:id="rId9"/>
    <p:sldId id="269" r:id="rId10"/>
    <p:sldId id="268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99" r:id="rId24"/>
    <p:sldId id="283" r:id="rId25"/>
    <p:sldId id="296" r:id="rId26"/>
    <p:sldId id="282" r:id="rId27"/>
    <p:sldId id="295" r:id="rId28"/>
    <p:sldId id="284" r:id="rId29"/>
    <p:sldId id="285" r:id="rId30"/>
    <p:sldId id="286" r:id="rId31"/>
    <p:sldId id="287" r:id="rId32"/>
    <p:sldId id="297" r:id="rId33"/>
    <p:sldId id="288" r:id="rId34"/>
    <p:sldId id="290" r:id="rId35"/>
    <p:sldId id="298" r:id="rId36"/>
    <p:sldId id="291" r:id="rId37"/>
    <p:sldId id="292" r:id="rId38"/>
    <p:sldId id="293" r:id="rId39"/>
    <p:sldId id="294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4529"/>
    <a:srgbClr val="F03F2B"/>
    <a:srgbClr val="2B3922"/>
    <a:srgbClr val="2E3722"/>
    <a:srgbClr val="FCF7F1"/>
    <a:srgbClr val="B8D233"/>
    <a:srgbClr val="5CC6D6"/>
    <a:srgbClr val="F8D22F"/>
    <a:srgbClr val="3488A0"/>
    <a:srgbClr val="579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02DFAB-4FE8-48B9-8F29-05DCB7BD3173}" type="doc">
      <dgm:prSet loTypeId="urn:microsoft.com/office/officeart/2005/8/layout/radial3" loCatId="relationship" qsTypeId="urn:microsoft.com/office/officeart/2005/8/quickstyle/3d2#1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82422512-F6F6-422F-A41B-776DCD4899D4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sz="2800" b="1" i="1" dirty="0"/>
            <a:t>Random Sampling</a:t>
          </a:r>
        </a:p>
      </dgm:t>
    </dgm:pt>
    <dgm:pt modelId="{CD30CD2E-AAD7-4FD7-B2E1-F68323BC7564}" type="parTrans" cxnId="{BDD8965D-AC12-4892-9B71-FB9EA3246B2C}">
      <dgm:prSet/>
      <dgm:spPr/>
      <dgm:t>
        <a:bodyPr/>
        <a:lstStyle/>
        <a:p>
          <a:endParaRPr lang="en-US"/>
        </a:p>
      </dgm:t>
    </dgm:pt>
    <dgm:pt modelId="{CE7C7F29-A118-4E49-94F0-9B09BF435FDB}" type="sibTrans" cxnId="{BDD8965D-AC12-4892-9B71-FB9EA3246B2C}">
      <dgm:prSet/>
      <dgm:spPr/>
      <dgm:t>
        <a:bodyPr/>
        <a:lstStyle/>
        <a:p>
          <a:endParaRPr lang="en-US"/>
        </a:p>
      </dgm:t>
    </dgm:pt>
    <dgm:pt modelId="{0F4ADBC3-DFFC-4CC9-BCDF-2434C80691ED}">
      <dgm:prSet phldrT="[Tex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n-US" sz="2800" b="1" i="1" dirty="0"/>
            <a:t>Non-random Sampling</a:t>
          </a:r>
        </a:p>
      </dgm:t>
    </dgm:pt>
    <dgm:pt modelId="{62B428D4-4546-448B-AEB0-B71C1AFDB9AE}" type="parTrans" cxnId="{F36CDF2E-52A5-4E73-92E0-59EFDAF0EA27}">
      <dgm:prSet/>
      <dgm:spPr/>
      <dgm:t>
        <a:bodyPr/>
        <a:lstStyle/>
        <a:p>
          <a:endParaRPr lang="en-US"/>
        </a:p>
      </dgm:t>
    </dgm:pt>
    <dgm:pt modelId="{60ABF6D2-C5AE-4117-88AD-4EF01D22D1CA}" type="sibTrans" cxnId="{F36CDF2E-52A5-4E73-92E0-59EFDAF0EA27}">
      <dgm:prSet/>
      <dgm:spPr/>
      <dgm:t>
        <a:bodyPr/>
        <a:lstStyle/>
        <a:p>
          <a:endParaRPr lang="en-US"/>
        </a:p>
      </dgm:t>
    </dgm:pt>
    <dgm:pt modelId="{F85BD1F0-4B07-41D1-A648-5EA1F3F3A529}">
      <dgm:prSet phldrT="[Text]" custT="1"/>
      <dgm:spPr/>
      <dgm:t>
        <a:bodyPr/>
        <a:lstStyle/>
        <a:p>
          <a:r>
            <a:rPr lang="en-US" sz="4000" b="1" dirty="0"/>
            <a:t>Sampling Method</a:t>
          </a:r>
        </a:p>
      </dgm:t>
    </dgm:pt>
    <dgm:pt modelId="{1A7FD71F-D460-4E91-97A8-C88B9E6D5EF3}" type="sibTrans" cxnId="{2699E4EF-FC47-41BD-8556-BCDECF54BC4E}">
      <dgm:prSet/>
      <dgm:spPr/>
      <dgm:t>
        <a:bodyPr/>
        <a:lstStyle/>
        <a:p>
          <a:endParaRPr lang="en-US"/>
        </a:p>
      </dgm:t>
    </dgm:pt>
    <dgm:pt modelId="{AF1B9499-DA23-434E-AA12-8ACA6FFE02BC}" type="parTrans" cxnId="{2699E4EF-FC47-41BD-8556-BCDECF54BC4E}">
      <dgm:prSet/>
      <dgm:spPr/>
      <dgm:t>
        <a:bodyPr/>
        <a:lstStyle/>
        <a:p>
          <a:endParaRPr lang="en-US"/>
        </a:p>
      </dgm:t>
    </dgm:pt>
    <dgm:pt modelId="{116A12BD-8B51-4F1F-A31C-3C3318402656}" type="pres">
      <dgm:prSet presAssocID="{BC02DFAB-4FE8-48B9-8F29-05DCB7BD317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FDE2C71-DA5B-4B0C-B407-E7E5CE2533F0}" type="pres">
      <dgm:prSet presAssocID="{BC02DFAB-4FE8-48B9-8F29-05DCB7BD3173}" presName="radial" presStyleCnt="0">
        <dgm:presLayoutVars>
          <dgm:animLvl val="ctr"/>
        </dgm:presLayoutVars>
      </dgm:prSet>
      <dgm:spPr/>
    </dgm:pt>
    <dgm:pt modelId="{B55D7345-54B8-429A-9651-07E7030893EB}" type="pres">
      <dgm:prSet presAssocID="{F85BD1F0-4B07-41D1-A648-5EA1F3F3A529}" presName="centerShape" presStyleLbl="vennNode1" presStyleIdx="0" presStyleCnt="3" custScaleX="122197" custScaleY="109521" custLinFactNeighborX="389" custLinFactNeighborY="-162"/>
      <dgm:spPr/>
      <dgm:t>
        <a:bodyPr/>
        <a:lstStyle/>
        <a:p>
          <a:endParaRPr lang="en-US"/>
        </a:p>
      </dgm:t>
    </dgm:pt>
    <dgm:pt modelId="{CABF2CC7-059C-4E9F-8B31-8318C6A775B4}" type="pres">
      <dgm:prSet presAssocID="{82422512-F6F6-422F-A41B-776DCD4899D4}" presName="node" presStyleLbl="vennNode1" presStyleIdx="1" presStyleCnt="3" custScaleX="169349" custScaleY="108638" custRadScaleRad="130741" custRadScaleInc="-533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41411E-B71D-4E75-A054-164C2BBDCEFE}" type="pres">
      <dgm:prSet presAssocID="{0F4ADBC3-DFFC-4CC9-BCDF-2434C80691ED}" presName="node" presStyleLbl="vennNode1" presStyleIdx="2" presStyleCnt="3" custScaleX="165296" custRadScaleRad="132660" custRadScaleInc="-478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DD8965D-AC12-4892-9B71-FB9EA3246B2C}" srcId="{F85BD1F0-4B07-41D1-A648-5EA1F3F3A529}" destId="{82422512-F6F6-422F-A41B-776DCD4899D4}" srcOrd="0" destOrd="0" parTransId="{CD30CD2E-AAD7-4FD7-B2E1-F68323BC7564}" sibTransId="{CE7C7F29-A118-4E49-94F0-9B09BF435FDB}"/>
    <dgm:cxn modelId="{CA7AEDA5-4ECD-4792-B3A1-FCF8F0C4225C}" type="presOf" srcId="{BC02DFAB-4FE8-48B9-8F29-05DCB7BD3173}" destId="{116A12BD-8B51-4F1F-A31C-3C3318402656}" srcOrd="0" destOrd="0" presId="urn:microsoft.com/office/officeart/2005/8/layout/radial3"/>
    <dgm:cxn modelId="{2699E4EF-FC47-41BD-8556-BCDECF54BC4E}" srcId="{BC02DFAB-4FE8-48B9-8F29-05DCB7BD3173}" destId="{F85BD1F0-4B07-41D1-A648-5EA1F3F3A529}" srcOrd="0" destOrd="0" parTransId="{AF1B9499-DA23-434E-AA12-8ACA6FFE02BC}" sibTransId="{1A7FD71F-D460-4E91-97A8-C88B9E6D5EF3}"/>
    <dgm:cxn modelId="{1F222F20-24C0-4341-B1FC-CE74FE787EA0}" type="presOf" srcId="{0F4ADBC3-DFFC-4CC9-BCDF-2434C80691ED}" destId="{F741411E-B71D-4E75-A054-164C2BBDCEFE}" srcOrd="0" destOrd="0" presId="urn:microsoft.com/office/officeart/2005/8/layout/radial3"/>
    <dgm:cxn modelId="{BBB34ADC-4804-4087-9599-B7BB53AB346A}" type="presOf" srcId="{F85BD1F0-4B07-41D1-A648-5EA1F3F3A529}" destId="{B55D7345-54B8-429A-9651-07E7030893EB}" srcOrd="0" destOrd="0" presId="urn:microsoft.com/office/officeart/2005/8/layout/radial3"/>
    <dgm:cxn modelId="{399A60D8-9FAB-49BA-9439-6E63BB9C252D}" type="presOf" srcId="{82422512-F6F6-422F-A41B-776DCD4899D4}" destId="{CABF2CC7-059C-4E9F-8B31-8318C6A775B4}" srcOrd="0" destOrd="0" presId="urn:microsoft.com/office/officeart/2005/8/layout/radial3"/>
    <dgm:cxn modelId="{F36CDF2E-52A5-4E73-92E0-59EFDAF0EA27}" srcId="{F85BD1F0-4B07-41D1-A648-5EA1F3F3A529}" destId="{0F4ADBC3-DFFC-4CC9-BCDF-2434C80691ED}" srcOrd="1" destOrd="0" parTransId="{62B428D4-4546-448B-AEB0-B71C1AFDB9AE}" sibTransId="{60ABF6D2-C5AE-4117-88AD-4EF01D22D1CA}"/>
    <dgm:cxn modelId="{B1449EE6-550F-4032-B018-215A4DD7ABB3}" type="presParOf" srcId="{116A12BD-8B51-4F1F-A31C-3C3318402656}" destId="{7FDE2C71-DA5B-4B0C-B407-E7E5CE2533F0}" srcOrd="0" destOrd="0" presId="urn:microsoft.com/office/officeart/2005/8/layout/radial3"/>
    <dgm:cxn modelId="{3B12FD29-7017-426C-8AC5-E190475DB773}" type="presParOf" srcId="{7FDE2C71-DA5B-4B0C-B407-E7E5CE2533F0}" destId="{B55D7345-54B8-429A-9651-07E7030893EB}" srcOrd="0" destOrd="0" presId="urn:microsoft.com/office/officeart/2005/8/layout/radial3"/>
    <dgm:cxn modelId="{57671252-5ACC-4A16-BEF6-E569262C0026}" type="presParOf" srcId="{7FDE2C71-DA5B-4B0C-B407-E7E5CE2533F0}" destId="{CABF2CC7-059C-4E9F-8B31-8318C6A775B4}" srcOrd="1" destOrd="0" presId="urn:microsoft.com/office/officeart/2005/8/layout/radial3"/>
    <dgm:cxn modelId="{23C12FC7-B138-4345-9C85-D6760067A98F}" type="presParOf" srcId="{7FDE2C71-DA5B-4B0C-B407-E7E5CE2533F0}" destId="{F741411E-B71D-4E75-A054-164C2BBDCEFE}" srcOrd="2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5D7345-54B8-429A-9651-07E7030893EB}">
      <dsp:nvSpPr>
        <dsp:cNvPr id="0" name=""/>
        <dsp:cNvSpPr/>
      </dsp:nvSpPr>
      <dsp:spPr>
        <a:xfrm>
          <a:off x="3398511" y="1089527"/>
          <a:ext cx="3672834" cy="3291836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accent2">
                <a:alpha val="50000"/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/>
            <a:t>Sampling Method</a:t>
          </a:r>
        </a:p>
      </dsp:txBody>
      <dsp:txXfrm>
        <a:off x="3936385" y="1571605"/>
        <a:ext cx="2597086" cy="2327680"/>
      </dsp:txXfrm>
    </dsp:sp>
    <dsp:sp modelId="{CABF2CC7-059C-4E9F-8B31-8318C6A775B4}">
      <dsp:nvSpPr>
        <dsp:cNvPr id="0" name=""/>
        <dsp:cNvSpPr/>
      </dsp:nvSpPr>
      <dsp:spPr>
        <a:xfrm>
          <a:off x="1402126" y="2193174"/>
          <a:ext cx="2545033" cy="1632648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i="1" kern="1200" dirty="0"/>
            <a:t>Random Sampling</a:t>
          </a:r>
        </a:p>
      </dsp:txBody>
      <dsp:txXfrm>
        <a:off x="1774837" y="2432270"/>
        <a:ext cx="1799611" cy="1154456"/>
      </dsp:txXfrm>
    </dsp:sp>
    <dsp:sp modelId="{F741411E-B71D-4E75-A054-164C2BBDCEFE}">
      <dsp:nvSpPr>
        <dsp:cNvPr id="0" name=""/>
        <dsp:cNvSpPr/>
      </dsp:nvSpPr>
      <dsp:spPr>
        <a:xfrm>
          <a:off x="6568438" y="2164731"/>
          <a:ext cx="2484123" cy="1502833"/>
        </a:xfrm>
        <a:prstGeom prst="ellipse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i="1" kern="1200" dirty="0"/>
            <a:t>Non-random Sampling</a:t>
          </a:r>
        </a:p>
      </dsp:txBody>
      <dsp:txXfrm>
        <a:off x="6932229" y="2384816"/>
        <a:ext cx="1756541" cy="10626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B385C1-A23C-4095-83D4-876432DCFBB6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83E1F-F4CA-4E32-B42E-D48FF9E6E4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771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ribbr.com/methodology/simple-random-sampling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12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Simple random sampling</a:t>
            </a:r>
          </a:p>
          <a:p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a </a:t>
            </a:r>
            <a:r>
              <a:rPr lang="en-US" sz="1200" b="0" i="0" u="none" strike="noStrike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simple random sample</a:t>
            </a:r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every member of the population has an equal chance of being selected. Your sampling frame should include the whole population.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conduct this type of sampling, you can use tools like random number generators,</a:t>
            </a:r>
            <a:r>
              <a:rPr lang="en-US" sz="1200" b="0" i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lottery </a:t>
            </a:r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 other techniques that are based entirely on chance. </a:t>
            </a:r>
            <a:endParaRPr lang="en-US" sz="1200" b="0" i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Systematic sampling</a:t>
            </a:r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similar to simple random sampling, but it is usually slightly easier to conduct. Every member of the population is listed with a number, but instead of randomly generating numbers, individuals are chosen at regular intervals. Example. All students in the grade 5 level are listed in alphabetical order. You assigned a number to every student. From the first 10 numbers, you randomly select a starting point: number 7. From number 7 onwards, every 10th person on the list is selected (7, 17, 27, 37, and so on), and you end up with a sample of 60 students.</a:t>
            </a:r>
          </a:p>
          <a:p>
            <a:r>
              <a:rPr lang="en-US" sz="12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Stratified sampling</a:t>
            </a:r>
          </a:p>
          <a:p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sampling method is appropriate when the population has mixed characteristics, and you want to ensure that every characteristic is proportionally represented in the sample.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 divide the population into subgroups (called strata) based on the relevant characteristic (e.g. gender, age range).</a:t>
            </a:r>
            <a:r>
              <a:rPr lang="en-US" sz="1200" b="0" i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overall proportions of the population, you calculate how many people should be sampled from each subgroup. Then you use random or systematic sampling to select a sample from each subgroup.</a:t>
            </a:r>
          </a:p>
          <a:p>
            <a:r>
              <a:rPr lang="en-US" sz="12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Cluster sampling </a:t>
            </a:r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involves dividing the population into subgroups, but each subgroup should have similar characteristics to the whole sample. Instead of sampling individuals from each subgroup, you randomly select entire subgroups.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non-random sampling, A </a:t>
            </a:r>
            <a:r>
              <a:rPr lang="en-US" sz="12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convenience</a:t>
            </a:r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sample simply includes the individuals who happen to be most accessible to the researcher.</a:t>
            </a:r>
          </a:p>
          <a:p>
            <a:r>
              <a:rPr lang="en-US" dirty="0"/>
              <a:t>Similar to a convenience sample, a </a:t>
            </a:r>
            <a:r>
              <a:rPr lang="en-US" b="1" dirty="0"/>
              <a:t>voluntary</a:t>
            </a:r>
            <a:r>
              <a:rPr lang="en-US" dirty="0"/>
              <a:t> response sample is mainly based on ease of access. Instead of the researcher choosing participants and directly contacting them, people volunteer themselves (e.g. by responding to a public online survey).</a:t>
            </a:r>
          </a:p>
          <a:p>
            <a:r>
              <a:rPr lang="en-US" sz="12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Purposive sampling</a:t>
            </a:r>
            <a:r>
              <a:rPr lang="en-US" sz="1200" b="1" i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nvolves the researcher using their </a:t>
            </a:r>
            <a:r>
              <a:rPr lang="en-US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judgement</a:t>
            </a:r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select a sample that is most useful to the purposes of the research.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 the population is hard to access, </a:t>
            </a:r>
            <a:r>
              <a:rPr lang="en-US" sz="120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snowball sampling</a:t>
            </a:r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can be used to recruit participants via other participants.</a:t>
            </a:r>
          </a:p>
          <a:p>
            <a:endParaRPr lang="en-US" sz="12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PH" sz="2800" cap="none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1584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EA0C0817-A112-4847-8014-A94B7D2A4EA3}" type="datetime1">
              <a:rPr lang="en-US" smtClean="0"/>
              <a:t>11/15/2021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77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40B7-36AB-4376-BE14-EF7004D79BB9}" type="datetime1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329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CAB8-DCAE-46A5-AADA-B3FAD11A54E0}" type="datetime1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7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0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9C646AA-F36E-4540-911D-FFFC0A0EF24A}" type="datetime1">
              <a:rPr lang="en-US" smtClean="0"/>
              <a:t>11/15/2021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71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7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11/15/2021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96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11/15/2021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11/15/2021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47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E8D12A6-918A-48BD-8CB9-CA713993B0EA}" type="datetime1">
              <a:rPr lang="en-US" smtClean="0"/>
              <a:t>11/15/2021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60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778CE86-875F-4587-BCF6-FA054AFC0D53}" type="datetime1">
              <a:rPr lang="en-US" smtClean="0"/>
              <a:pPr/>
              <a:t>11/15/2021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22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7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65" r:id="rId5"/>
    <p:sldLayoutId id="2147483671" r:id="rId6"/>
    <p:sldLayoutId id="2147483672" r:id="rId7"/>
    <p:sldLayoutId id="2147483662" r:id="rId8"/>
    <p:sldLayoutId id="2147483663" r:id="rId9"/>
    <p:sldLayoutId id="2147483664" r:id="rId10"/>
    <p:sldLayoutId id="2147483666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8045422F-7258-40AC-BD2E-2469AA448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2644B391-9BFE-445C-A9EC-F544BB85FBC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5067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80F26E69-87D9-4655-AE7B-280A87AA3C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61010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3793" y="2355458"/>
            <a:ext cx="4775075" cy="1630907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chemeClr val="tx1"/>
                </a:solidFill>
              </a:rPr>
              <a:t>Parts of </a:t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>Action Research proposal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722DDC-8EEE-4A06-8DFE-B44871EAA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33793" y="3995988"/>
            <a:ext cx="4775075" cy="559656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schemeClr val="tx1"/>
                </a:solidFill>
              </a:rPr>
              <a:t>Aldrin Adam C. </a:t>
            </a:r>
            <a:r>
              <a:rPr lang="en-US" dirty="0" err="1" smtClean="0">
                <a:solidFill>
                  <a:schemeClr val="tx1"/>
                </a:solidFill>
              </a:rPr>
              <a:t>Amenabar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280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815" y="314516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PH" dirty="0" smtClean="0"/>
              <a:t>How to choose a School problem or Issue to work on?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383512" y="1547702"/>
            <a:ext cx="4568314" cy="106763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</a:rPr>
              <a:t>LIST the top 5 problems and issues in your school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Right Arrow 22"/>
          <p:cNvSpPr/>
          <p:nvPr/>
        </p:nvSpPr>
        <p:spPr>
          <a:xfrm>
            <a:off x="383512" y="2602276"/>
            <a:ext cx="4534903" cy="104100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</a:rPr>
              <a:t>Rate each problem in terms of </a:t>
            </a:r>
            <a:r>
              <a:rPr lang="en-PH" b="1" dirty="0" smtClean="0">
                <a:solidFill>
                  <a:schemeClr val="tx1"/>
                </a:solidFill>
              </a:rPr>
              <a:t>Magnitude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4" name="Right Arrow 23"/>
          <p:cNvSpPr/>
          <p:nvPr/>
        </p:nvSpPr>
        <p:spPr>
          <a:xfrm>
            <a:off x="363286" y="4633099"/>
            <a:ext cx="4490942" cy="9862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</a:rPr>
              <a:t>Rate each problem in terms of </a:t>
            </a:r>
            <a:r>
              <a:rPr lang="en-PH" b="1" dirty="0" smtClean="0">
                <a:solidFill>
                  <a:schemeClr val="tx1"/>
                </a:solidFill>
              </a:rPr>
              <a:t>Significance/Importance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5" name="Right Arrow 24"/>
          <p:cNvSpPr/>
          <p:nvPr/>
        </p:nvSpPr>
        <p:spPr>
          <a:xfrm>
            <a:off x="363287" y="5595794"/>
            <a:ext cx="4533146" cy="93148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</a:rPr>
              <a:t>Rate each problem in terms of </a:t>
            </a:r>
            <a:r>
              <a:rPr lang="en-PH" b="1" dirty="0" err="1" smtClean="0">
                <a:solidFill>
                  <a:schemeClr val="tx1"/>
                </a:solidFill>
              </a:rPr>
              <a:t>Feasibilty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6" name="Right Arrow 25"/>
          <p:cNvSpPr/>
          <p:nvPr/>
        </p:nvSpPr>
        <p:spPr>
          <a:xfrm>
            <a:off x="383511" y="3615643"/>
            <a:ext cx="4534903" cy="104100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</a:rPr>
              <a:t>Rate each problem in terms of </a:t>
            </a:r>
            <a:r>
              <a:rPr lang="en-PH" b="1" dirty="0" smtClean="0">
                <a:solidFill>
                  <a:schemeClr val="tx1"/>
                </a:solidFill>
              </a:rPr>
              <a:t>Urgency</a:t>
            </a: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761227"/>
              </p:ext>
            </p:extLst>
          </p:nvPr>
        </p:nvGraphicFramePr>
        <p:xfrm>
          <a:off x="5092506" y="1686116"/>
          <a:ext cx="6639947" cy="4053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845">
                  <a:extLst>
                    <a:ext uri="{9D8B030D-6E8A-4147-A177-3AD203B41FA5}">
                      <a16:colId xmlns:a16="http://schemas.microsoft.com/office/drawing/2014/main" val="2231984081"/>
                    </a:ext>
                  </a:extLst>
                </a:gridCol>
                <a:gridCol w="918922">
                  <a:extLst>
                    <a:ext uri="{9D8B030D-6E8A-4147-A177-3AD203B41FA5}">
                      <a16:colId xmlns:a16="http://schemas.microsoft.com/office/drawing/2014/main" val="351843150"/>
                    </a:ext>
                  </a:extLst>
                </a:gridCol>
                <a:gridCol w="993028">
                  <a:extLst>
                    <a:ext uri="{9D8B030D-6E8A-4147-A177-3AD203B41FA5}">
                      <a16:colId xmlns:a16="http://schemas.microsoft.com/office/drawing/2014/main" val="59056535"/>
                    </a:ext>
                  </a:extLst>
                </a:gridCol>
                <a:gridCol w="1091836">
                  <a:extLst>
                    <a:ext uri="{9D8B030D-6E8A-4147-A177-3AD203B41FA5}">
                      <a16:colId xmlns:a16="http://schemas.microsoft.com/office/drawing/2014/main" val="2834060238"/>
                    </a:ext>
                  </a:extLst>
                </a:gridCol>
                <a:gridCol w="1106658">
                  <a:extLst>
                    <a:ext uri="{9D8B030D-6E8A-4147-A177-3AD203B41FA5}">
                      <a16:colId xmlns:a16="http://schemas.microsoft.com/office/drawing/2014/main" val="1993140917"/>
                    </a:ext>
                  </a:extLst>
                </a:gridCol>
                <a:gridCol w="1106658">
                  <a:extLst>
                    <a:ext uri="{9D8B030D-6E8A-4147-A177-3AD203B41FA5}">
                      <a16:colId xmlns:a16="http://schemas.microsoft.com/office/drawing/2014/main" val="2937627625"/>
                    </a:ext>
                  </a:extLst>
                </a:gridCol>
              </a:tblGrid>
              <a:tr h="667854">
                <a:tc>
                  <a:txBody>
                    <a:bodyPr/>
                    <a:lstStyle/>
                    <a:p>
                      <a:r>
                        <a:rPr lang="en-PH" dirty="0" smtClean="0"/>
                        <a:t>Problems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1100" dirty="0" smtClean="0"/>
                        <a:t>Magnitude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1100" dirty="0" smtClean="0"/>
                        <a:t>Urgency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1100" dirty="0" smtClean="0"/>
                        <a:t>Significance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1100" dirty="0" smtClean="0"/>
                        <a:t>Feasibility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1100" dirty="0" smtClean="0"/>
                        <a:t>Average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559342"/>
                  </a:ext>
                </a:extLst>
              </a:tr>
              <a:tr h="677130">
                <a:tc>
                  <a:txBody>
                    <a:bodyPr/>
                    <a:lstStyle/>
                    <a:p>
                      <a:r>
                        <a:rPr lang="en-PH" dirty="0" smtClean="0"/>
                        <a:t>Problem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691400"/>
                  </a:ext>
                </a:extLst>
              </a:tr>
              <a:tr h="677130">
                <a:tc>
                  <a:txBody>
                    <a:bodyPr/>
                    <a:lstStyle/>
                    <a:p>
                      <a:r>
                        <a:rPr lang="en-PH" dirty="0" smtClean="0"/>
                        <a:t>Problem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2.5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384884"/>
                  </a:ext>
                </a:extLst>
              </a:tr>
              <a:tr h="677130">
                <a:tc>
                  <a:txBody>
                    <a:bodyPr/>
                    <a:lstStyle/>
                    <a:p>
                      <a:r>
                        <a:rPr lang="en-PH" dirty="0" smtClean="0"/>
                        <a:t>Problem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2.75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969195"/>
                  </a:ext>
                </a:extLst>
              </a:tr>
              <a:tr h="677130">
                <a:tc>
                  <a:txBody>
                    <a:bodyPr/>
                    <a:lstStyle/>
                    <a:p>
                      <a:r>
                        <a:rPr lang="en-PH" dirty="0" smtClean="0"/>
                        <a:t>Problem 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3.25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727218"/>
                  </a:ext>
                </a:extLst>
              </a:tr>
              <a:tr h="677130">
                <a:tc>
                  <a:txBody>
                    <a:bodyPr/>
                    <a:lstStyle/>
                    <a:p>
                      <a:r>
                        <a:rPr lang="en-PH" dirty="0" smtClean="0"/>
                        <a:t>Problem 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dirty="0" smtClean="0"/>
                        <a:t>3.25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3992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657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44" y="-75863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Preliminary Pages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291" y="909857"/>
            <a:ext cx="4272549" cy="571847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496259" y="1452991"/>
            <a:ext cx="903347" cy="221064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018001" y="1674055"/>
            <a:ext cx="3381605" cy="157254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018000" y="1881051"/>
            <a:ext cx="3381605" cy="157254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018000" y="2064929"/>
            <a:ext cx="2478260" cy="194439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256821" y="3024025"/>
            <a:ext cx="1229579" cy="223572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-914241" y="1801670"/>
            <a:ext cx="5785851" cy="5014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n-US" sz="2400" dirty="0" smtClean="0"/>
              <a:t>Research Proposal </a:t>
            </a:r>
          </a:p>
          <a:p>
            <a:pPr algn="ctr"/>
            <a:r>
              <a:rPr lang="en-US" sz="2400" dirty="0" smtClean="0"/>
              <a:t>Approval Sheet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6724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44" y="-75863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Preliminary Pages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496259" y="1452991"/>
            <a:ext cx="903347" cy="221064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018000" y="1881051"/>
            <a:ext cx="3381605" cy="157254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018000" y="2064929"/>
            <a:ext cx="2478260" cy="194439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256821" y="3024025"/>
            <a:ext cx="1229579" cy="223572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-1546855" y="1610227"/>
            <a:ext cx="5785851" cy="5014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n-US" sz="2400" dirty="0" smtClean="0"/>
              <a:t>Appraisal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487" y="786281"/>
            <a:ext cx="8806889" cy="568186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465889" y="1452991"/>
            <a:ext cx="3381605" cy="722470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969774" y="1342459"/>
            <a:ext cx="2763876" cy="722470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66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44" y="-75863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Preliminary Pages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496259" y="1452991"/>
            <a:ext cx="903347" cy="221064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018000" y="1881051"/>
            <a:ext cx="3381605" cy="157254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018000" y="2064929"/>
            <a:ext cx="2478260" cy="194439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256821" y="3024025"/>
            <a:ext cx="1229579" cy="223572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-1546855" y="1610227"/>
            <a:ext cx="5785851" cy="5014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n-US" sz="2400" dirty="0" smtClean="0"/>
              <a:t>Appraisal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3465889" y="1452991"/>
            <a:ext cx="3381605" cy="722470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969774" y="1342459"/>
            <a:ext cx="2763876" cy="722470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702" y="952573"/>
            <a:ext cx="9011603" cy="544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94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44" y="-75863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Preliminary Pages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496259" y="1452991"/>
            <a:ext cx="903347" cy="221064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018000" y="1881051"/>
            <a:ext cx="3381605" cy="157254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018000" y="2064929"/>
            <a:ext cx="2478260" cy="194439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256821" y="3024025"/>
            <a:ext cx="1229579" cy="223572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-1546855" y="1610227"/>
            <a:ext cx="5785851" cy="5014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n-US" sz="2400" dirty="0" smtClean="0"/>
              <a:t>Appraisal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3465889" y="1452991"/>
            <a:ext cx="3381605" cy="722470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969774" y="1342459"/>
            <a:ext cx="2763876" cy="722470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411" y="910073"/>
            <a:ext cx="9066166" cy="57087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6775" y="2799471"/>
            <a:ext cx="17376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3600" dirty="0" smtClean="0"/>
              <a:t>70 Points above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341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44" y="-75863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Preliminary Pages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-953904" y="2094088"/>
            <a:ext cx="5785851" cy="5014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n-US" sz="2400" dirty="0" smtClean="0"/>
              <a:t>Application and </a:t>
            </a:r>
          </a:p>
          <a:p>
            <a:pPr algn="ctr"/>
            <a:r>
              <a:rPr lang="en-US" sz="2400" dirty="0" smtClean="0"/>
              <a:t>Endorsement Form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746" y="947737"/>
            <a:ext cx="4219996" cy="591026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007795" y="1513256"/>
            <a:ext cx="3381605" cy="245206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007796" y="1882066"/>
            <a:ext cx="3497206" cy="326538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35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44" y="-75863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Preliminary Pages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-953904" y="2094088"/>
            <a:ext cx="5785851" cy="5014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n-US" sz="2400" dirty="0" smtClean="0"/>
              <a:t>Researcher</a:t>
            </a:r>
          </a:p>
          <a:p>
            <a:pPr algn="ctr"/>
            <a:r>
              <a:rPr lang="en-US" sz="2400" dirty="0" smtClean="0"/>
              <a:t> Information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4007795" y="1513256"/>
            <a:ext cx="3381605" cy="245206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166" y="872489"/>
            <a:ext cx="6745165" cy="5745881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526734" y="1730326"/>
            <a:ext cx="5364048" cy="217519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98597" y="2317315"/>
            <a:ext cx="2319988" cy="389499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538454" y="2121874"/>
            <a:ext cx="5364048" cy="217519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538454" y="2901192"/>
            <a:ext cx="1694728" cy="165566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799269" y="2896197"/>
            <a:ext cx="1694728" cy="165566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493997" y="2916394"/>
            <a:ext cx="2142372" cy="249135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526733" y="4105180"/>
            <a:ext cx="5743875" cy="326143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538454" y="4494227"/>
            <a:ext cx="5743875" cy="326143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538454" y="4883274"/>
            <a:ext cx="5743875" cy="487700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768786" y="5604700"/>
            <a:ext cx="3684703" cy="592410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44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44" y="-75863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Preliminary Pages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-953904" y="2094088"/>
            <a:ext cx="5785851" cy="5014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n-US" sz="2400" dirty="0" smtClean="0"/>
              <a:t>Declaration of </a:t>
            </a:r>
          </a:p>
          <a:p>
            <a:pPr algn="ctr"/>
            <a:r>
              <a:rPr lang="en-US" sz="2400" dirty="0" smtClean="0"/>
              <a:t>Anti-Plagiarism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4007795" y="1513256"/>
            <a:ext cx="3381605" cy="245206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366" y="867678"/>
            <a:ext cx="6644749" cy="555146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276577" y="1758462"/>
            <a:ext cx="1603717" cy="335626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140454" y="5329310"/>
            <a:ext cx="1603717" cy="888609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75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44" y="-75863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Preliminary Pages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-953904" y="2094088"/>
            <a:ext cx="5785851" cy="5014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n-US" sz="2400" dirty="0" smtClean="0"/>
              <a:t>Declaration of</a:t>
            </a:r>
          </a:p>
          <a:p>
            <a:pPr algn="ctr"/>
            <a:r>
              <a:rPr lang="en-PH" sz="2400" dirty="0" smtClean="0"/>
              <a:t>Absence of</a:t>
            </a:r>
          </a:p>
          <a:p>
            <a:pPr algn="ctr"/>
            <a:r>
              <a:rPr lang="en-PH" sz="2400" dirty="0" smtClean="0"/>
              <a:t>Conflict of Interest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4007795" y="1513256"/>
            <a:ext cx="3381605" cy="245206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276577" y="1758462"/>
            <a:ext cx="1603717" cy="335626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236" y="803321"/>
            <a:ext cx="6432476" cy="584770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flipV="1">
            <a:off x="4094880" y="1376386"/>
            <a:ext cx="1603717" cy="318526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flipV="1">
            <a:off x="7778271" y="5566214"/>
            <a:ext cx="1603717" cy="1084812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75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830" y="2146832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Table of Contents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61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What is the main reason why we </a:t>
            </a:r>
            <a:r>
              <a:rPr lang="en-US" dirty="0" smtClean="0"/>
              <a:t>conduct Action Research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748938" y="2602022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PH" dirty="0" smtClean="0"/>
              <a:t>To find solution to school issues and problems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45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410" y="0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Context and Rationale </a:t>
            </a:r>
            <a:r>
              <a:rPr lang="en-US" sz="1600" b="1" dirty="0" smtClean="0"/>
              <a:t>( 1 to 2 </a:t>
            </a:r>
            <a:r>
              <a:rPr lang="en-US" sz="1600" b="1" dirty="0" smtClean="0"/>
              <a:t>Pages, Present or Future Tense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sp>
        <p:nvSpPr>
          <p:cNvPr id="4" name="Right Arrow 3"/>
          <p:cNvSpPr/>
          <p:nvPr/>
        </p:nvSpPr>
        <p:spPr>
          <a:xfrm>
            <a:off x="1565200" y="1269609"/>
            <a:ext cx="3193366" cy="181473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400" dirty="0" smtClean="0"/>
              <a:t>Paragraph 1</a:t>
            </a:r>
            <a:endParaRPr lang="en-US" sz="2400" dirty="0"/>
          </a:p>
        </p:txBody>
      </p:sp>
      <p:sp>
        <p:nvSpPr>
          <p:cNvPr id="6" name="Rounded Rectangle 5"/>
          <p:cNvSpPr/>
          <p:nvPr/>
        </p:nvSpPr>
        <p:spPr>
          <a:xfrm>
            <a:off x="5444198" y="1188718"/>
            <a:ext cx="5190978" cy="175142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Introduce the problem/Talk about your independent variable ( add local or international Views)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1565200" y="3052690"/>
            <a:ext cx="3193366" cy="181473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400" dirty="0" smtClean="0"/>
              <a:t>Paragraph 2</a:t>
            </a:r>
            <a:endParaRPr lang="en-US" sz="2400" dirty="0"/>
          </a:p>
        </p:txBody>
      </p:sp>
      <p:sp>
        <p:nvSpPr>
          <p:cNvPr id="8" name="Rounded Rectangle 7"/>
          <p:cNvSpPr/>
          <p:nvPr/>
        </p:nvSpPr>
        <p:spPr>
          <a:xfrm>
            <a:off x="5444198" y="3003451"/>
            <a:ext cx="5190978" cy="175142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Talk about your </a:t>
            </a:r>
          </a:p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dependent variable (data)</a:t>
            </a:r>
          </a:p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( add Local and International Views)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1565200" y="4867423"/>
            <a:ext cx="3193366" cy="181473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400" dirty="0" smtClean="0"/>
              <a:t>Paragraph </a:t>
            </a:r>
            <a:r>
              <a:rPr lang="en-PH" sz="2400" dirty="0" smtClean="0"/>
              <a:t>3</a:t>
            </a:r>
            <a:endParaRPr lang="en-US" sz="2400" dirty="0"/>
          </a:p>
        </p:txBody>
      </p:sp>
      <p:sp>
        <p:nvSpPr>
          <p:cNvPr id="10" name="Rounded Rectangle 9"/>
          <p:cNvSpPr/>
          <p:nvPr/>
        </p:nvSpPr>
        <p:spPr>
          <a:xfrm>
            <a:off x="5444198" y="4804116"/>
            <a:ext cx="5190978" cy="173736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Concluding Statement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44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77" y="543359"/>
            <a:ext cx="11718388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Proposed Innovation/ Strategy </a:t>
            </a:r>
            <a:br>
              <a:rPr lang="en-US" dirty="0" smtClean="0"/>
            </a:br>
            <a:r>
              <a:rPr lang="en-US" dirty="0" smtClean="0"/>
              <a:t>or  Intervention  (2 to 3 Pages)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808893" y="2164661"/>
            <a:ext cx="5190978" cy="175142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Talk about your independent variable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179234" y="2254344"/>
            <a:ext cx="5190978" cy="175142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Talk on the process of your Innovation/ Intervention or Strategy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696287" y="4255474"/>
            <a:ext cx="5190978" cy="173736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Own Discussion on how to use it.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33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016" y="72093"/>
            <a:ext cx="11718388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Action Research Questions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587327" y="1160583"/>
            <a:ext cx="5190978" cy="65415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Basic Research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070210" y="1160583"/>
            <a:ext cx="5190978" cy="65415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Action Research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87327" y="1911453"/>
            <a:ext cx="5190978" cy="83703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Simply an Inquiry/Know and get data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070210" y="1885949"/>
            <a:ext cx="5190978" cy="83703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Test an Innovation whether effective or not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87327" y="2831135"/>
            <a:ext cx="5190978" cy="61544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1 Question only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070210" y="2831117"/>
            <a:ext cx="5190978" cy="66645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>
                <a:solidFill>
                  <a:schemeClr val="tx1"/>
                </a:solidFill>
              </a:rPr>
              <a:t>2</a:t>
            </a:r>
            <a:r>
              <a:rPr lang="en-PH" sz="2800" dirty="0" smtClean="0">
                <a:solidFill>
                  <a:schemeClr val="tx1"/>
                </a:solidFill>
              </a:rPr>
              <a:t> </a:t>
            </a:r>
            <a:r>
              <a:rPr lang="en-PH" sz="2800" dirty="0" smtClean="0">
                <a:solidFill>
                  <a:schemeClr val="tx1"/>
                </a:solidFill>
              </a:rPr>
              <a:t>Questions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87327" y="3510637"/>
            <a:ext cx="5190978" cy="130828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1.What is the Academic Performance of grade 4 pupils in </a:t>
            </a:r>
            <a:r>
              <a:rPr lang="en-PH" sz="2800" dirty="0" err="1" smtClean="0">
                <a:solidFill>
                  <a:schemeClr val="tx1"/>
                </a:solidFill>
              </a:rPr>
              <a:t>Mambatangan</a:t>
            </a:r>
            <a:r>
              <a:rPr lang="en-PH" sz="2800" dirty="0" smtClean="0">
                <a:solidFill>
                  <a:schemeClr val="tx1"/>
                </a:solidFill>
              </a:rPr>
              <a:t> ES?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070210" y="3518685"/>
            <a:ext cx="5190978" cy="130828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300" dirty="0" smtClean="0">
                <a:solidFill>
                  <a:schemeClr val="tx1"/>
                </a:solidFill>
              </a:rPr>
              <a:t>1.What is the Reading ability Level of the Grade 2 pupils in </a:t>
            </a:r>
            <a:r>
              <a:rPr lang="en-PH" sz="2300" dirty="0" err="1" smtClean="0">
                <a:solidFill>
                  <a:schemeClr val="tx1"/>
                </a:solidFill>
              </a:rPr>
              <a:t>Mambatangan</a:t>
            </a:r>
            <a:r>
              <a:rPr lang="en-PH" sz="2300" dirty="0" smtClean="0">
                <a:solidFill>
                  <a:schemeClr val="tx1"/>
                </a:solidFill>
              </a:rPr>
              <a:t> </a:t>
            </a:r>
            <a:r>
              <a:rPr lang="en-PH" sz="2300" dirty="0" smtClean="0">
                <a:solidFill>
                  <a:schemeClr val="tx1"/>
                </a:solidFill>
              </a:rPr>
              <a:t>ES before and after the Intervention?</a:t>
            </a:r>
            <a:endParaRPr lang="en-US" sz="2300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070210" y="4884998"/>
            <a:ext cx="5190978" cy="168461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300" dirty="0" smtClean="0">
                <a:solidFill>
                  <a:schemeClr val="tx1"/>
                </a:solidFill>
              </a:rPr>
              <a:t>2. Is there a significant difference in the Reading ability level of the grade 4 pupils before and after intervening the </a:t>
            </a:r>
            <a:r>
              <a:rPr lang="en-PH" sz="2300" dirty="0" err="1" smtClean="0">
                <a:solidFill>
                  <a:schemeClr val="tx1"/>
                </a:solidFill>
              </a:rPr>
              <a:t>Marungko</a:t>
            </a:r>
            <a:r>
              <a:rPr lang="en-PH" sz="2300" dirty="0" smtClean="0">
                <a:solidFill>
                  <a:schemeClr val="tx1"/>
                </a:solidFill>
              </a:rPr>
              <a:t> Approach?</a:t>
            </a:r>
            <a:endParaRPr lang="en-US" sz="2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36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016" y="72093"/>
            <a:ext cx="11718388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Action Research Questions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782" y="432728"/>
            <a:ext cx="9256180" cy="593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43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9101" y="121084"/>
            <a:ext cx="10058400" cy="113094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Hypothesis of the Study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871" y="1252025"/>
            <a:ext cx="10367974" cy="3052689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436097" y="2637693"/>
            <a:ext cx="2363371" cy="82999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</a:rPr>
              <a:t>Null Hypothesis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436097" y="4597793"/>
            <a:ext cx="3235572" cy="109258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</a:rPr>
              <a:t>Alternate/Alternative Hypothesis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96751" y="4304714"/>
            <a:ext cx="7061981" cy="187100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b="1" dirty="0" smtClean="0">
                <a:solidFill>
                  <a:schemeClr val="tx1"/>
                </a:solidFill>
              </a:rPr>
              <a:t>There </a:t>
            </a:r>
            <a:r>
              <a:rPr lang="en-PH" b="1" dirty="0" smtClean="0">
                <a:solidFill>
                  <a:srgbClr val="00B0F0"/>
                </a:solidFill>
              </a:rPr>
              <a:t>is</a:t>
            </a:r>
            <a:r>
              <a:rPr lang="en-PH" b="1" dirty="0" smtClean="0">
                <a:solidFill>
                  <a:schemeClr val="tx1"/>
                </a:solidFill>
              </a:rPr>
              <a:t> a significant increase in the English ability level of grades one to six pupils after using </a:t>
            </a:r>
            <a:r>
              <a:rPr lang="en-PH" b="1" dirty="0" err="1" smtClean="0">
                <a:solidFill>
                  <a:schemeClr val="tx1"/>
                </a:solidFill>
              </a:rPr>
              <a:t>te</a:t>
            </a:r>
            <a:r>
              <a:rPr lang="en-PH" b="1" dirty="0" smtClean="0">
                <a:solidFill>
                  <a:schemeClr val="tx1"/>
                </a:solidFill>
              </a:rPr>
              <a:t> </a:t>
            </a:r>
            <a:r>
              <a:rPr lang="en-PH" b="1" dirty="0" err="1" smtClean="0">
                <a:solidFill>
                  <a:schemeClr val="tx1"/>
                </a:solidFill>
              </a:rPr>
              <a:t>Contextialized</a:t>
            </a:r>
            <a:r>
              <a:rPr lang="en-PH" b="1" dirty="0" smtClean="0">
                <a:solidFill>
                  <a:schemeClr val="tx1"/>
                </a:solidFill>
              </a:rPr>
              <a:t> English reading Proficiency Toolkit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02855" y="2912012"/>
            <a:ext cx="520505" cy="253219"/>
          </a:xfrm>
          <a:prstGeom prst="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20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12" y="515985"/>
            <a:ext cx="11026175" cy="4831056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2325189" y="2168434"/>
            <a:ext cx="3644537" cy="287383"/>
          </a:xfrm>
          <a:prstGeom prst="round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53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016" y="72093"/>
            <a:ext cx="11718388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Action Research Methods (Research Design) 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587327" y="1160583"/>
            <a:ext cx="5190978" cy="65415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Basic Research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070210" y="1160583"/>
            <a:ext cx="5190978" cy="65415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Action Research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87327" y="1911453"/>
            <a:ext cx="5190978" cy="83703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Simply an Inquiry/Know and get data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070210" y="1885949"/>
            <a:ext cx="5190978" cy="83703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Test an Innovation whether effective or not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87327" y="2831135"/>
            <a:ext cx="5190978" cy="61544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Descriptive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070210" y="2794195"/>
            <a:ext cx="5190978" cy="66645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Experimental research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87327" y="3638256"/>
            <a:ext cx="3520439" cy="58908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Pre-experimental</a:t>
            </a:r>
            <a:endParaRPr lang="en-US" sz="2800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908431" y="1063863"/>
            <a:ext cx="28136" cy="2465373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39616" y="3529236"/>
            <a:ext cx="546881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4425463" y="3652324"/>
            <a:ext cx="3520439" cy="58908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400" dirty="0" smtClean="0">
                <a:solidFill>
                  <a:schemeClr val="tx1"/>
                </a:solidFill>
              </a:rPr>
              <a:t>Quasi-experimental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8122922" y="3653201"/>
            <a:ext cx="3520439" cy="58908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True experimental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87327" y="4309990"/>
            <a:ext cx="3256670" cy="41324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300" dirty="0" smtClean="0">
                <a:solidFill>
                  <a:schemeClr val="tx1"/>
                </a:solidFill>
              </a:rPr>
              <a:t>Experimental Group</a:t>
            </a:r>
            <a:endParaRPr lang="en-US" sz="2300" dirty="0">
              <a:solidFill>
                <a:schemeClr val="tx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587327" y="5326264"/>
            <a:ext cx="3256670" cy="43785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000" dirty="0" smtClean="0">
                <a:solidFill>
                  <a:schemeClr val="tx1"/>
                </a:solidFill>
              </a:rPr>
              <a:t>Non Random Sampling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4425463" y="4309989"/>
            <a:ext cx="3256670" cy="41324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300" dirty="0" smtClean="0">
                <a:solidFill>
                  <a:schemeClr val="tx1"/>
                </a:solidFill>
              </a:rPr>
              <a:t>Experimental Group</a:t>
            </a:r>
            <a:endParaRPr lang="en-US" sz="2300" dirty="0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4441875" y="4757505"/>
            <a:ext cx="3256670" cy="41324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300" dirty="0" smtClean="0">
                <a:solidFill>
                  <a:schemeClr val="tx1"/>
                </a:solidFill>
              </a:rPr>
              <a:t>Control Group</a:t>
            </a:r>
            <a:endParaRPr lang="en-US" sz="2300" dirty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441875" y="5737867"/>
            <a:ext cx="3256670" cy="43785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000" dirty="0" smtClean="0">
                <a:solidFill>
                  <a:schemeClr val="tx1"/>
                </a:solidFill>
              </a:rPr>
              <a:t>Non Random Sampling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8122922" y="4309988"/>
            <a:ext cx="3256670" cy="41324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300" dirty="0" smtClean="0">
                <a:solidFill>
                  <a:schemeClr val="tx1"/>
                </a:solidFill>
              </a:rPr>
              <a:t>Experimental Group</a:t>
            </a:r>
            <a:endParaRPr lang="en-US" sz="2300" dirty="0">
              <a:solidFill>
                <a:schemeClr val="tx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8122922" y="4757504"/>
            <a:ext cx="3256670" cy="41324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300" dirty="0" smtClean="0">
                <a:solidFill>
                  <a:schemeClr val="tx1"/>
                </a:solidFill>
              </a:rPr>
              <a:t>Control Group</a:t>
            </a:r>
            <a:endParaRPr lang="en-US" sz="2300" dirty="0">
              <a:solidFill>
                <a:schemeClr val="tx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8122922" y="5725695"/>
            <a:ext cx="3256670" cy="43785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000" dirty="0" smtClean="0">
                <a:solidFill>
                  <a:schemeClr val="tx1"/>
                </a:solidFill>
              </a:rPr>
              <a:t>Random Sampling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587327" y="4828244"/>
            <a:ext cx="3256670" cy="437852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000" dirty="0" smtClean="0">
                <a:solidFill>
                  <a:schemeClr val="tx1"/>
                </a:solidFill>
              </a:rPr>
              <a:t>Pretest and Post Test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4441875" y="5250903"/>
            <a:ext cx="3256670" cy="437852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000" dirty="0" smtClean="0">
                <a:solidFill>
                  <a:schemeClr val="tx1"/>
                </a:solidFill>
              </a:rPr>
              <a:t>No Pretest and Post Test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8122922" y="5229296"/>
            <a:ext cx="3256670" cy="437852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000" dirty="0" smtClean="0">
                <a:solidFill>
                  <a:schemeClr val="tx1"/>
                </a:solidFill>
              </a:rPr>
              <a:t>No Pretest and Post Test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4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491106783"/>
              </p:ext>
            </p:extLst>
          </p:nvPr>
        </p:nvGraphicFramePr>
        <p:xfrm>
          <a:off x="716280" y="719666"/>
          <a:ext cx="104394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313433" y="2590800"/>
            <a:ext cx="2277368" cy="1325880"/>
            <a:chOff x="1554490" y="2193174"/>
            <a:chExt cx="2240303" cy="1632648"/>
          </a:xfr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1" name="Oval 10"/>
            <p:cNvSpPr/>
            <p:nvPr/>
          </p:nvSpPr>
          <p:spPr>
            <a:xfrm>
              <a:off x="1554490" y="2193174"/>
              <a:ext cx="2240303" cy="1632648"/>
            </a:xfrm>
            <a:prstGeom prst="ellipse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2" name="Oval 4"/>
            <p:cNvSpPr/>
            <p:nvPr/>
          </p:nvSpPr>
          <p:spPr>
            <a:xfrm>
              <a:off x="1882575" y="2432270"/>
              <a:ext cx="1584133" cy="1154456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dirty="0"/>
                <a:t>systematic</a:t>
              </a:r>
              <a:endParaRPr lang="en-US" sz="2200" kern="12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95987" y="3733800"/>
            <a:ext cx="2186253" cy="1325880"/>
            <a:chOff x="1554490" y="2193174"/>
            <a:chExt cx="2240303" cy="1632648"/>
          </a:xfr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4" name="Oval 13"/>
            <p:cNvSpPr/>
            <p:nvPr/>
          </p:nvSpPr>
          <p:spPr>
            <a:xfrm>
              <a:off x="1554490" y="2193174"/>
              <a:ext cx="2240303" cy="1632648"/>
            </a:xfrm>
            <a:prstGeom prst="ellipse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5" name="Oval 4"/>
            <p:cNvSpPr/>
            <p:nvPr/>
          </p:nvSpPr>
          <p:spPr>
            <a:xfrm>
              <a:off x="1882575" y="2432270"/>
              <a:ext cx="1584133" cy="1154456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dirty="0"/>
                <a:t>stratified</a:t>
              </a:r>
              <a:endParaRPr lang="en-US" sz="2800" kern="12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672047" y="4373880"/>
            <a:ext cx="2259874" cy="1325880"/>
            <a:chOff x="1554490" y="2193174"/>
            <a:chExt cx="2240303" cy="1632648"/>
          </a:xfr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7" name="Oval 16"/>
            <p:cNvSpPr/>
            <p:nvPr/>
          </p:nvSpPr>
          <p:spPr>
            <a:xfrm>
              <a:off x="1554490" y="2193174"/>
              <a:ext cx="2240303" cy="1632648"/>
            </a:xfrm>
            <a:prstGeom prst="ellipse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8" name="Oval 4"/>
            <p:cNvSpPr/>
            <p:nvPr/>
          </p:nvSpPr>
          <p:spPr>
            <a:xfrm>
              <a:off x="1882575" y="2432270"/>
              <a:ext cx="1584133" cy="1154456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600" dirty="0"/>
                <a:t>clustered</a:t>
              </a:r>
              <a:endParaRPr lang="en-US" sz="2600" kern="1200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901929" y="1767840"/>
            <a:ext cx="2386518" cy="1325880"/>
            <a:chOff x="1554490" y="2193174"/>
            <a:chExt cx="2240303" cy="1632648"/>
          </a:xfr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0" name="Oval 19"/>
            <p:cNvSpPr/>
            <p:nvPr/>
          </p:nvSpPr>
          <p:spPr>
            <a:xfrm>
              <a:off x="1554490" y="2193174"/>
              <a:ext cx="2240303" cy="1632648"/>
            </a:xfrm>
            <a:prstGeom prst="ellipse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21" name="Oval 4"/>
            <p:cNvSpPr/>
            <p:nvPr/>
          </p:nvSpPr>
          <p:spPr>
            <a:xfrm>
              <a:off x="1882575" y="2432270"/>
              <a:ext cx="1584133" cy="1154456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900" spc="-85" dirty="0">
                  <a:ea typeface="Verdana" panose="020B0604030504040204" pitchFamily="34" charset="0"/>
                  <a:cs typeface="Verdana"/>
                </a:rPr>
                <a:t>c</a:t>
              </a:r>
              <a:r>
                <a:rPr lang="en-US" sz="1900" dirty="0"/>
                <a:t>onvenience</a:t>
              </a:r>
              <a:endParaRPr lang="en-US" sz="1900" kern="12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364969" y="2575560"/>
            <a:ext cx="2356038" cy="1325880"/>
            <a:chOff x="1554490" y="2193174"/>
            <a:chExt cx="2240303" cy="1632648"/>
          </a:xfr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3" name="Oval 22"/>
            <p:cNvSpPr/>
            <p:nvPr/>
          </p:nvSpPr>
          <p:spPr>
            <a:xfrm>
              <a:off x="1554490" y="2193174"/>
              <a:ext cx="2240303" cy="1632648"/>
            </a:xfrm>
            <a:prstGeom prst="ellipse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24" name="Oval 4"/>
            <p:cNvSpPr/>
            <p:nvPr/>
          </p:nvSpPr>
          <p:spPr>
            <a:xfrm>
              <a:off x="1882575" y="2432270"/>
              <a:ext cx="1584133" cy="1154456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/>
                <a:t>voluntary</a:t>
              </a:r>
              <a:endParaRPr lang="en-US" sz="2400" kern="1200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9356662" y="3558540"/>
            <a:ext cx="2364345" cy="1325880"/>
            <a:chOff x="1554490" y="2193174"/>
            <a:chExt cx="2240303" cy="1632648"/>
          </a:xfr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6" name="Oval 25"/>
            <p:cNvSpPr/>
            <p:nvPr/>
          </p:nvSpPr>
          <p:spPr>
            <a:xfrm>
              <a:off x="1554490" y="2193174"/>
              <a:ext cx="2240303" cy="1632648"/>
            </a:xfrm>
            <a:prstGeom prst="ellipse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27" name="Oval 4"/>
            <p:cNvSpPr/>
            <p:nvPr/>
          </p:nvSpPr>
          <p:spPr>
            <a:xfrm>
              <a:off x="1882575" y="2432270"/>
              <a:ext cx="1584133" cy="1154456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dirty="0"/>
                <a:t>purposive</a:t>
              </a:r>
              <a:endParaRPr lang="en-US" sz="2400" kern="1200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790689" y="1813560"/>
            <a:ext cx="2019311" cy="1325880"/>
            <a:chOff x="1554490" y="2193174"/>
            <a:chExt cx="2240303" cy="1632648"/>
          </a:xfr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9" name="Oval 28"/>
            <p:cNvSpPr/>
            <p:nvPr/>
          </p:nvSpPr>
          <p:spPr>
            <a:xfrm>
              <a:off x="1554490" y="2193174"/>
              <a:ext cx="2240303" cy="1632648"/>
            </a:xfrm>
            <a:prstGeom prst="ellipse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30" name="Oval 4"/>
            <p:cNvSpPr/>
            <p:nvPr/>
          </p:nvSpPr>
          <p:spPr>
            <a:xfrm>
              <a:off x="1882575" y="2432270"/>
              <a:ext cx="1584133" cy="1154456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dirty="0"/>
                <a:t>simple</a:t>
              </a:r>
              <a:endParaRPr lang="en-US" sz="2800" kern="1200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886689" y="4221480"/>
            <a:ext cx="2386518" cy="1325880"/>
            <a:chOff x="1554490" y="2193174"/>
            <a:chExt cx="2240303" cy="1632648"/>
          </a:xfr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2" name="Oval 31"/>
            <p:cNvSpPr/>
            <p:nvPr/>
          </p:nvSpPr>
          <p:spPr>
            <a:xfrm>
              <a:off x="1554490" y="2193174"/>
              <a:ext cx="2240303" cy="1632648"/>
            </a:xfrm>
            <a:prstGeom prst="ellipse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33" name="Oval 4"/>
            <p:cNvSpPr/>
            <p:nvPr/>
          </p:nvSpPr>
          <p:spPr>
            <a:xfrm>
              <a:off x="1882575" y="2432270"/>
              <a:ext cx="1584133" cy="1154456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700" dirty="0"/>
                <a:t>snowball</a:t>
              </a:r>
              <a:endParaRPr lang="en-US" sz="27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906908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12" y="515985"/>
            <a:ext cx="11026175" cy="4831056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325189" y="2168434"/>
            <a:ext cx="3644537" cy="287383"/>
          </a:xfrm>
          <a:prstGeom prst="round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75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87" y="419161"/>
            <a:ext cx="9503313" cy="605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46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4 Phases of Research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762001" y="1748582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PH" dirty="0" smtClean="0"/>
              <a:t>Phase 1- Research Proposal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762001" y="254977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PH" dirty="0" smtClean="0"/>
              <a:t>Phase 2- Full-Blown Study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762001" y="3350960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PH" dirty="0" smtClean="0"/>
              <a:t>Phase 3- Dissemination of Findings 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762001" y="4226170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PH" dirty="0" smtClean="0"/>
              <a:t>Phase 4- Adopt, Share to Teachers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4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98653" y="0"/>
            <a:ext cx="6389077" cy="1371600"/>
          </a:xfrm>
        </p:spPr>
        <p:txBody>
          <a:bodyPr/>
          <a:lstStyle/>
          <a:p>
            <a:r>
              <a:rPr lang="en-PH" dirty="0" smtClean="0"/>
              <a:t>Data Collection Method</a:t>
            </a:r>
            <a:endParaRPr lang="en-US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558020" y="851096"/>
            <a:ext cx="943004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PH" dirty="0" smtClean="0"/>
              <a:t>How did you gather your data?</a:t>
            </a:r>
            <a:endParaRPr lang="en-PH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558020" y="2602523"/>
            <a:ext cx="9430042" cy="4004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PH" dirty="0" smtClean="0"/>
              <a:t>*Performance Rating</a:t>
            </a:r>
          </a:p>
          <a:p>
            <a:r>
              <a:rPr lang="en-PH" dirty="0" smtClean="0"/>
              <a:t>*Phil-</a:t>
            </a:r>
            <a:r>
              <a:rPr lang="en-PH" dirty="0" err="1" smtClean="0"/>
              <a:t>Iri</a:t>
            </a:r>
            <a:endParaRPr lang="en-PH" dirty="0" smtClean="0"/>
          </a:p>
          <a:p>
            <a:r>
              <a:rPr lang="en-PH" dirty="0" smtClean="0"/>
              <a:t>*Performance Task</a:t>
            </a:r>
          </a:p>
          <a:p>
            <a:r>
              <a:rPr lang="en-PH" dirty="0" smtClean="0"/>
              <a:t>*Written Works</a:t>
            </a:r>
          </a:p>
          <a:p>
            <a:r>
              <a:rPr lang="en-PH" dirty="0" smtClean="0"/>
              <a:t>*Grades</a:t>
            </a:r>
          </a:p>
          <a:p>
            <a:r>
              <a:rPr lang="en-PH" dirty="0" smtClean="0"/>
              <a:t>*</a:t>
            </a:r>
            <a:r>
              <a:rPr lang="en-PH" dirty="0" smtClean="0"/>
              <a:t>Questionnaires</a:t>
            </a:r>
          </a:p>
          <a:p>
            <a:r>
              <a:rPr lang="en-PH" dirty="0" smtClean="0"/>
              <a:t>*Checklist</a:t>
            </a:r>
            <a:endParaRPr lang="en-PH" dirty="0" smtClean="0"/>
          </a:p>
          <a:p>
            <a:endParaRPr lang="en-PH" dirty="0" smtClean="0"/>
          </a:p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45960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11" y="434853"/>
            <a:ext cx="10668410" cy="583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26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780" y="684798"/>
            <a:ext cx="11194246" cy="3231114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336430" y="2114459"/>
            <a:ext cx="2621616" cy="333319"/>
          </a:xfrm>
          <a:prstGeom prst="round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5275385" y="2158454"/>
            <a:ext cx="717452" cy="289324"/>
          </a:xfrm>
          <a:prstGeom prst="round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065605" y="2736880"/>
            <a:ext cx="2393853" cy="329878"/>
          </a:xfrm>
          <a:prstGeom prst="round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5791200" y="2756181"/>
            <a:ext cx="1580272" cy="310577"/>
          </a:xfrm>
          <a:prstGeom prst="round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99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016" y="0"/>
            <a:ext cx="11718388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Data Analysis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587327" y="1160583"/>
            <a:ext cx="5190978" cy="65415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Basic Research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070210" y="1160583"/>
            <a:ext cx="5190978" cy="65415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Action Research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87327" y="1911453"/>
            <a:ext cx="5190978" cy="83703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Simply an Inquiry/Know and get data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070210" y="1885949"/>
            <a:ext cx="5190978" cy="83703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Test an Innovation whether effective or not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87327" y="2831135"/>
            <a:ext cx="5190978" cy="61544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1 Question only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070210" y="2794195"/>
            <a:ext cx="5190978" cy="66645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>
                <a:solidFill>
                  <a:schemeClr val="tx1"/>
                </a:solidFill>
              </a:rPr>
              <a:t>2</a:t>
            </a:r>
            <a:r>
              <a:rPr lang="en-PH" sz="2800" dirty="0" smtClean="0">
                <a:solidFill>
                  <a:schemeClr val="tx1"/>
                </a:solidFill>
              </a:rPr>
              <a:t> Question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87327" y="3518685"/>
            <a:ext cx="5190978" cy="130828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1.What is the Academic Performance of grade 4 pupils in </a:t>
            </a:r>
            <a:r>
              <a:rPr lang="en-PH" sz="2800" dirty="0" err="1" smtClean="0">
                <a:solidFill>
                  <a:schemeClr val="tx1"/>
                </a:solidFill>
              </a:rPr>
              <a:t>Mambatangan</a:t>
            </a:r>
            <a:r>
              <a:rPr lang="en-PH" sz="2800" dirty="0" smtClean="0">
                <a:solidFill>
                  <a:schemeClr val="tx1"/>
                </a:solidFill>
              </a:rPr>
              <a:t> ES?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070210" y="3518685"/>
            <a:ext cx="5190978" cy="6286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</a:rPr>
              <a:t>1.What is the Reading ability Level of the Grade 2 pupils in </a:t>
            </a:r>
            <a:r>
              <a:rPr lang="en-PH" dirty="0" err="1" smtClean="0">
                <a:solidFill>
                  <a:schemeClr val="tx1"/>
                </a:solidFill>
              </a:rPr>
              <a:t>Mambatangan</a:t>
            </a:r>
            <a:r>
              <a:rPr lang="en-PH" dirty="0" smtClean="0">
                <a:solidFill>
                  <a:schemeClr val="tx1"/>
                </a:solidFill>
              </a:rPr>
              <a:t> ES?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070210" y="4222935"/>
            <a:ext cx="5190978" cy="84143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dirty="0" smtClean="0">
                <a:solidFill>
                  <a:schemeClr val="tx1"/>
                </a:solidFill>
              </a:rPr>
              <a:t>2. Is there a significant difference in the Reading ability level of the grade </a:t>
            </a:r>
            <a:r>
              <a:rPr lang="en-PH" sz="1600" dirty="0" smtClean="0">
                <a:solidFill>
                  <a:schemeClr val="tx1"/>
                </a:solidFill>
              </a:rPr>
              <a:t>2 </a:t>
            </a:r>
            <a:r>
              <a:rPr lang="en-PH" sz="1600" dirty="0" smtClean="0">
                <a:solidFill>
                  <a:schemeClr val="tx1"/>
                </a:solidFill>
              </a:rPr>
              <a:t>pupils before and after intervening the </a:t>
            </a:r>
            <a:r>
              <a:rPr lang="en-PH" sz="1600" dirty="0" err="1" smtClean="0">
                <a:solidFill>
                  <a:schemeClr val="tx1"/>
                </a:solidFill>
              </a:rPr>
              <a:t>Marungko</a:t>
            </a:r>
            <a:r>
              <a:rPr lang="en-PH" sz="1600" dirty="0" smtClean="0">
                <a:solidFill>
                  <a:schemeClr val="tx1"/>
                </a:solidFill>
              </a:rPr>
              <a:t> Approach?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87327" y="4899066"/>
            <a:ext cx="5190978" cy="53106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Q1=Descriptive Statistics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070210" y="5124156"/>
            <a:ext cx="5190978" cy="53106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Q1=Descriptive Statistics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070210" y="5715006"/>
            <a:ext cx="5190978" cy="53106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Q2=Inferential Statistics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56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016" y="0"/>
            <a:ext cx="11718388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Data Analysis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474721" y="911097"/>
            <a:ext cx="5190978" cy="65415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bg1"/>
                </a:solidFill>
              </a:rPr>
              <a:t>Action Research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99405" y="1816501"/>
            <a:ext cx="4817178" cy="783825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dirty="0" smtClean="0">
                <a:solidFill>
                  <a:schemeClr val="bg1"/>
                </a:solidFill>
              </a:rPr>
              <a:t>1.What is the Reading ability Level of the Grade 2 pupils in </a:t>
            </a:r>
            <a:r>
              <a:rPr lang="en-PH" sz="1600" dirty="0" err="1" smtClean="0">
                <a:solidFill>
                  <a:schemeClr val="bg1"/>
                </a:solidFill>
              </a:rPr>
              <a:t>Mambatangan</a:t>
            </a:r>
            <a:r>
              <a:rPr lang="en-PH" sz="1600" dirty="0" smtClean="0">
                <a:solidFill>
                  <a:schemeClr val="bg1"/>
                </a:solidFill>
              </a:rPr>
              <a:t> ES?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437164" y="1758893"/>
            <a:ext cx="6281224" cy="841434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dirty="0" smtClean="0">
                <a:solidFill>
                  <a:schemeClr val="bg1"/>
                </a:solidFill>
              </a:rPr>
              <a:t>2. Is there a significant difference in the Reading ability level of the grade 4 pupils before and after intervening the </a:t>
            </a:r>
            <a:r>
              <a:rPr lang="en-PH" sz="1600" dirty="0" err="1" smtClean="0">
                <a:solidFill>
                  <a:schemeClr val="bg1"/>
                </a:solidFill>
              </a:rPr>
              <a:t>Marungko</a:t>
            </a:r>
            <a:r>
              <a:rPr lang="en-PH" sz="1600" dirty="0" smtClean="0">
                <a:solidFill>
                  <a:schemeClr val="bg1"/>
                </a:solidFill>
              </a:rPr>
              <a:t> Approach?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26012" y="2740506"/>
            <a:ext cx="4396152" cy="53106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bg1"/>
                </a:solidFill>
              </a:rPr>
              <a:t>Q1=Descriptive Statistics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527541" y="3362481"/>
            <a:ext cx="1441937" cy="53106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Mean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2039815" y="3362481"/>
            <a:ext cx="1568547" cy="53106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Median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678699" y="3362480"/>
            <a:ext cx="1441937" cy="53106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Mode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5437164" y="2722088"/>
            <a:ext cx="6071213" cy="53106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bg1"/>
                </a:solidFill>
              </a:rPr>
              <a:t>Q2=Inferential Statistics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463290" y="3401039"/>
            <a:ext cx="1980520" cy="10403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000" dirty="0" smtClean="0">
                <a:solidFill>
                  <a:schemeClr val="tx1"/>
                </a:solidFill>
              </a:rPr>
              <a:t>Independent</a:t>
            </a:r>
            <a:r>
              <a:rPr lang="en-PH" sz="2800" dirty="0" smtClean="0">
                <a:solidFill>
                  <a:schemeClr val="tx1"/>
                </a:solidFill>
              </a:rPr>
              <a:t> T-Test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7749792" y="3401039"/>
            <a:ext cx="1655967" cy="10403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 Paired T-Test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9785085" y="3401040"/>
            <a:ext cx="1655967" cy="10403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dirty="0" smtClean="0">
                <a:solidFill>
                  <a:schemeClr val="tx1"/>
                </a:solidFill>
              </a:rPr>
              <a:t>ANOVA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535468" y="4537009"/>
            <a:ext cx="1836163" cy="5310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000" dirty="0" smtClean="0">
                <a:solidFill>
                  <a:schemeClr val="tx1"/>
                </a:solidFill>
              </a:rPr>
              <a:t>Experimental Group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5535468" y="5163708"/>
            <a:ext cx="1836163" cy="5310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000" dirty="0" smtClean="0">
                <a:solidFill>
                  <a:schemeClr val="tx1"/>
                </a:solidFill>
              </a:rPr>
              <a:t>Control Group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7659694" y="4527826"/>
            <a:ext cx="1889255" cy="5310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000" dirty="0" smtClean="0">
                <a:solidFill>
                  <a:schemeClr val="tx1"/>
                </a:solidFill>
              </a:rPr>
              <a:t>Experimental Group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7686239" y="5145342"/>
            <a:ext cx="1836163" cy="53106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000" dirty="0" smtClean="0">
                <a:solidFill>
                  <a:schemeClr val="tx1"/>
                </a:solidFill>
              </a:rPr>
              <a:t>Pretest and Post test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9785086" y="4553954"/>
            <a:ext cx="1723292" cy="5310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000" dirty="0" smtClean="0">
                <a:solidFill>
                  <a:schemeClr val="tx1"/>
                </a:solidFill>
              </a:rPr>
              <a:t>3 or more groups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46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4" grpId="0" animBg="1"/>
      <p:bldP spid="1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780" y="684798"/>
            <a:ext cx="11194246" cy="3231114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336430" y="2114459"/>
            <a:ext cx="2621616" cy="333319"/>
          </a:xfrm>
          <a:prstGeom prst="round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5275385" y="2158454"/>
            <a:ext cx="717452" cy="289324"/>
          </a:xfrm>
          <a:prstGeom prst="round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065605" y="2736880"/>
            <a:ext cx="2393853" cy="329878"/>
          </a:xfrm>
          <a:prstGeom prst="round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5791200" y="2756181"/>
            <a:ext cx="1580272" cy="310577"/>
          </a:xfrm>
          <a:prstGeom prst="round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87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9451" y="642594"/>
            <a:ext cx="2756263" cy="1371600"/>
          </a:xfrm>
        </p:spPr>
        <p:txBody>
          <a:bodyPr>
            <a:noAutofit/>
          </a:bodyPr>
          <a:lstStyle/>
          <a:p>
            <a:r>
              <a:rPr lang="en-PH" sz="2400" dirty="0" smtClean="0"/>
              <a:t>Action Research Work Plan and Timeline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237" y="433659"/>
            <a:ext cx="5980339" cy="603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84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9451" y="642594"/>
            <a:ext cx="2756263" cy="1371600"/>
          </a:xfrm>
        </p:spPr>
        <p:txBody>
          <a:bodyPr>
            <a:noAutofit/>
          </a:bodyPr>
          <a:lstStyle/>
          <a:p>
            <a:r>
              <a:rPr lang="en-PH" sz="2400" dirty="0" smtClean="0"/>
              <a:t>Cost Estimates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211" y="544012"/>
            <a:ext cx="8306923" cy="496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18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418" y="498901"/>
            <a:ext cx="9981463" cy="573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43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293" y="442232"/>
            <a:ext cx="8335056" cy="596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99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44" y="-75863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Cover Page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018" y="929976"/>
            <a:ext cx="4178345" cy="54599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618309" y="929976"/>
            <a:ext cx="3653245" cy="8335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PH" sz="3200" dirty="0" smtClean="0"/>
              <a:t>*Paper</a:t>
            </a:r>
            <a:r>
              <a:rPr lang="en-PH" sz="3200" dirty="0" smtClean="0"/>
              <a:t>: A4 size</a:t>
            </a:r>
            <a:endParaRPr lang="en-US" sz="32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587829" y="1615776"/>
            <a:ext cx="6217920" cy="8335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PH" sz="2800" dirty="0" smtClean="0"/>
              <a:t>*Margin</a:t>
            </a:r>
            <a:r>
              <a:rPr lang="en-PH" sz="2800" dirty="0" smtClean="0"/>
              <a:t>: </a:t>
            </a:r>
            <a:r>
              <a:rPr lang="en-PH" sz="2800" dirty="0" smtClean="0"/>
              <a:t>Left-1.5 in, the </a:t>
            </a:r>
            <a:r>
              <a:rPr lang="en-PH" sz="2800" dirty="0" smtClean="0"/>
              <a:t>rest is </a:t>
            </a:r>
            <a:r>
              <a:rPr lang="en-PH" sz="2800" dirty="0" smtClean="0"/>
              <a:t>1 in</a:t>
            </a:r>
            <a:r>
              <a:rPr lang="en-PH" sz="2800" dirty="0" smtClean="0"/>
              <a:t>.</a:t>
            </a:r>
            <a:endParaRPr lang="en-US" sz="280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587829" y="2637871"/>
            <a:ext cx="5081450" cy="8335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PH" sz="2800" dirty="0" smtClean="0"/>
              <a:t>*Spacing</a:t>
            </a:r>
            <a:r>
              <a:rPr lang="en-PH" sz="2800" dirty="0" smtClean="0"/>
              <a:t>: Double Space, </a:t>
            </a:r>
            <a:r>
              <a:rPr lang="en-PH" sz="2800" dirty="0" smtClean="0"/>
              <a:t>  Justify </a:t>
            </a:r>
            <a:r>
              <a:rPr lang="en-PH" sz="2800" dirty="0" smtClean="0"/>
              <a:t>Alignment</a:t>
            </a:r>
            <a:endParaRPr lang="en-US" sz="28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539931" y="3659967"/>
            <a:ext cx="5991497" cy="8335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PH" sz="2800" dirty="0" smtClean="0"/>
              <a:t>*Font</a:t>
            </a:r>
            <a:r>
              <a:rPr lang="en-PH" sz="2800" dirty="0" smtClean="0"/>
              <a:t>: Times New Roman, 12 size</a:t>
            </a:r>
            <a:endParaRPr lang="en-US" sz="2800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539932" y="4813516"/>
            <a:ext cx="5338354" cy="8335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PH" sz="2800" dirty="0" smtClean="0"/>
              <a:t>*All </a:t>
            </a:r>
            <a:r>
              <a:rPr lang="en-PH" sz="2800" dirty="0" smtClean="0"/>
              <a:t>Capital Letters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1120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44" y="-75863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Cover Page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310" y="929976"/>
            <a:ext cx="4178345" cy="54599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Isosceles Triangle 2"/>
          <p:cNvSpPr/>
          <p:nvPr/>
        </p:nvSpPr>
        <p:spPr>
          <a:xfrm rot="10800000">
            <a:off x="4425249" y="1188720"/>
            <a:ext cx="3422468" cy="1005840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403949" y="1227033"/>
            <a:ext cx="4463378" cy="675498"/>
          </a:xfrm>
          <a:prstGeom prst="rightArrow">
            <a:avLst/>
          </a:prstGeom>
          <a:solidFill>
            <a:srgbClr val="FF0000"/>
          </a:solidFill>
          <a:ln>
            <a:solidFill>
              <a:srgbClr val="F03F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403949" y="1148027"/>
            <a:ext cx="5618028" cy="8335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PH" sz="2800" dirty="0" smtClean="0">
                <a:solidFill>
                  <a:schemeClr val="bg1"/>
                </a:solidFill>
              </a:rPr>
              <a:t>Center, Inverted </a:t>
            </a:r>
            <a:r>
              <a:rPr lang="en-PH" sz="2800" dirty="0" smtClean="0">
                <a:solidFill>
                  <a:schemeClr val="bg1"/>
                </a:solidFill>
              </a:rPr>
              <a:t>Pyramid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352230" y="3129811"/>
            <a:ext cx="4463378" cy="675498"/>
          </a:xfrm>
          <a:prstGeom prst="rightArrow">
            <a:avLst/>
          </a:prstGeom>
          <a:solidFill>
            <a:srgbClr val="FF0000"/>
          </a:solidFill>
          <a:ln>
            <a:solidFill>
              <a:srgbClr val="F03F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403949" y="3063955"/>
            <a:ext cx="5338354" cy="8335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PH" sz="2800" dirty="0" smtClean="0">
                <a:solidFill>
                  <a:schemeClr val="bg1"/>
                </a:solidFill>
              </a:rPr>
              <a:t>Name and School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841437" y="5270717"/>
            <a:ext cx="4463378" cy="675498"/>
          </a:xfrm>
          <a:prstGeom prst="rightArrow">
            <a:avLst/>
          </a:prstGeom>
          <a:solidFill>
            <a:srgbClr val="FF0000"/>
          </a:solidFill>
          <a:ln>
            <a:solidFill>
              <a:srgbClr val="F03F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/>
              <a:t>Month and Year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49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44" y="-75863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Cover Page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361"/>
          <a:stretch/>
        </p:blipFill>
        <p:spPr>
          <a:xfrm>
            <a:off x="1966918" y="990927"/>
            <a:ext cx="8897026" cy="27483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3840480" y="1698171"/>
            <a:ext cx="5003074" cy="287383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840480" y="2001631"/>
            <a:ext cx="3457638" cy="2492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4452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298118" y="2015699"/>
            <a:ext cx="1545436" cy="249200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552573" y="2278967"/>
            <a:ext cx="3634823" cy="253218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809957" y="2560321"/>
            <a:ext cx="1125415" cy="323556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82431" y="3938951"/>
            <a:ext cx="3826413" cy="22930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400" b="1" dirty="0" smtClean="0"/>
              <a:t>INDEPENDENT VARIABLE</a:t>
            </a:r>
          </a:p>
          <a:p>
            <a:pPr algn="ctr"/>
            <a:endParaRPr lang="en-PH" dirty="0"/>
          </a:p>
          <a:p>
            <a:pPr algn="ctr"/>
            <a:r>
              <a:rPr lang="en-PH" sz="2400" dirty="0" smtClean="0"/>
              <a:t>The Innovation or Strategy that you will introduce or test.</a:t>
            </a:r>
          </a:p>
          <a:p>
            <a:pPr algn="ctr"/>
            <a:endParaRPr lang="en-PH" dirty="0"/>
          </a:p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4822203" y="3938951"/>
            <a:ext cx="3826413" cy="229303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400" b="1" dirty="0" smtClean="0"/>
              <a:t>DEPENDENT VARIABLE</a:t>
            </a:r>
          </a:p>
          <a:p>
            <a:pPr algn="ctr"/>
            <a:endParaRPr lang="en-PH" dirty="0" smtClean="0"/>
          </a:p>
          <a:p>
            <a:pPr algn="ctr"/>
            <a:r>
              <a:rPr lang="en-PH" sz="2400" dirty="0" smtClean="0"/>
              <a:t>What you want to measure. </a:t>
            </a:r>
          </a:p>
          <a:p>
            <a:pPr algn="ctr"/>
            <a:r>
              <a:rPr lang="en-PH" sz="2000" dirty="0"/>
              <a:t>*</a:t>
            </a:r>
            <a:r>
              <a:rPr lang="en-PH" sz="2000" dirty="0" smtClean="0"/>
              <a:t>Starts with an action word</a:t>
            </a:r>
          </a:p>
          <a:p>
            <a:pPr algn="ctr"/>
            <a:endParaRPr lang="en-PH" dirty="0"/>
          </a:p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843554" y="3938951"/>
            <a:ext cx="2410600" cy="22930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PH" dirty="0" smtClean="0">
                <a:solidFill>
                  <a:schemeClr val="tx1"/>
                </a:solidFill>
              </a:rPr>
              <a:t>*Maximum of 16 words</a:t>
            </a:r>
          </a:p>
          <a:p>
            <a:r>
              <a:rPr lang="en-PH" dirty="0" smtClean="0">
                <a:solidFill>
                  <a:schemeClr val="tx1"/>
                </a:solidFill>
              </a:rPr>
              <a:t>*NO Locale</a:t>
            </a:r>
          </a:p>
          <a:p>
            <a:r>
              <a:rPr lang="en-PH" dirty="0" smtClean="0">
                <a:solidFill>
                  <a:schemeClr val="tx1"/>
                </a:solidFill>
              </a:rPr>
              <a:t>*No Participants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42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8" grpId="0" animBg="1"/>
      <p:bldP spid="17" grpId="0" animBg="1"/>
      <p:bldP spid="18" grpId="0" animBg="1"/>
      <p:bldP spid="9" grpId="0" animBg="1"/>
      <p:bldP spid="1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44" y="-75863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3 </a:t>
            </a:r>
            <a:r>
              <a:rPr lang="en-US" dirty="0" smtClean="0"/>
              <a:t>Ways </a:t>
            </a:r>
            <a:r>
              <a:rPr lang="en-US" dirty="0" smtClean="0"/>
              <a:t>to </a:t>
            </a:r>
            <a:r>
              <a:rPr lang="en-US" dirty="0" smtClean="0"/>
              <a:t>Write </a:t>
            </a:r>
            <a:r>
              <a:rPr lang="en-US" dirty="0" smtClean="0"/>
              <a:t>the Title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361"/>
          <a:stretch/>
        </p:blipFill>
        <p:spPr>
          <a:xfrm>
            <a:off x="1966918" y="990927"/>
            <a:ext cx="8897026" cy="27483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3840480" y="1698171"/>
            <a:ext cx="5003074" cy="287383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840480" y="2001631"/>
            <a:ext cx="3457638" cy="2492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4452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298118" y="2015699"/>
            <a:ext cx="1545436" cy="249200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552573" y="2278967"/>
            <a:ext cx="3634823" cy="253218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809957" y="2560321"/>
            <a:ext cx="1125415" cy="323556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097150" y="4001014"/>
            <a:ext cx="3242603" cy="22930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400" b="1" dirty="0">
                <a:solidFill>
                  <a:schemeClr val="tx1"/>
                </a:solidFill>
              </a:rPr>
              <a:t>T</a:t>
            </a:r>
            <a:r>
              <a:rPr lang="en-PH" sz="2400" b="1" dirty="0" smtClean="0">
                <a:solidFill>
                  <a:schemeClr val="tx1"/>
                </a:solidFill>
              </a:rPr>
              <a:t>he innovation or strategy comes first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56385" y="4459457"/>
            <a:ext cx="5759046" cy="1012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400" b="1" dirty="0" smtClean="0"/>
          </a:p>
          <a:p>
            <a:pPr algn="ctr"/>
            <a:endParaRPr lang="en-PH" sz="2400" b="1" dirty="0"/>
          </a:p>
          <a:p>
            <a:pPr algn="ctr"/>
            <a:r>
              <a:rPr lang="en-PH" sz="2400" b="1" dirty="0" smtClean="0"/>
              <a:t>INDEPENDENT VARIABLE FIRST</a:t>
            </a:r>
          </a:p>
          <a:p>
            <a:pPr algn="ctr"/>
            <a:endParaRPr lang="en-PH" dirty="0"/>
          </a:p>
          <a:p>
            <a:pPr algn="ctr"/>
            <a:endParaRPr lang="en-PH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75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44" y="-75863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3 </a:t>
            </a:r>
            <a:r>
              <a:rPr lang="en-US" dirty="0" smtClean="0"/>
              <a:t>Ways </a:t>
            </a:r>
            <a:r>
              <a:rPr lang="en-US" dirty="0" smtClean="0"/>
              <a:t>to </a:t>
            </a:r>
            <a:r>
              <a:rPr lang="en-US" dirty="0" smtClean="0"/>
              <a:t>Write </a:t>
            </a:r>
            <a:r>
              <a:rPr lang="en-US" dirty="0" smtClean="0"/>
              <a:t>the Title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40480" y="1698171"/>
            <a:ext cx="5003074" cy="287383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840480" y="2001631"/>
            <a:ext cx="3457638" cy="2492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4452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298118" y="2015699"/>
            <a:ext cx="1545436" cy="249200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552573" y="2278967"/>
            <a:ext cx="3634823" cy="253218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809957" y="2560321"/>
            <a:ext cx="1125415" cy="323556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097150" y="4001014"/>
            <a:ext cx="3242603" cy="22930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400" b="1" dirty="0" smtClean="0">
                <a:solidFill>
                  <a:schemeClr val="tx1"/>
                </a:solidFill>
              </a:rPr>
              <a:t>Starts with </a:t>
            </a:r>
            <a:r>
              <a:rPr lang="en-PH" sz="2400" b="1" dirty="0" smtClean="0">
                <a:solidFill>
                  <a:schemeClr val="tx1"/>
                </a:solidFill>
              </a:rPr>
              <a:t>the dependent variable. Verbs are in the </a:t>
            </a:r>
          </a:p>
          <a:p>
            <a:pPr algn="ctr"/>
            <a:r>
              <a:rPr lang="en-PH" sz="2400" b="1" dirty="0" smtClean="0">
                <a:solidFill>
                  <a:schemeClr val="tx1"/>
                </a:solidFill>
              </a:rPr>
              <a:t>“–</a:t>
            </a:r>
            <a:r>
              <a:rPr lang="en-PH" sz="2400" b="1" dirty="0" err="1" smtClean="0">
                <a:solidFill>
                  <a:schemeClr val="tx1"/>
                </a:solidFill>
              </a:rPr>
              <a:t>ing</a:t>
            </a:r>
            <a:r>
              <a:rPr lang="en-PH" sz="2400" b="1" dirty="0" smtClean="0">
                <a:solidFill>
                  <a:schemeClr val="tx1"/>
                </a:solidFill>
              </a:rPr>
              <a:t>” </a:t>
            </a:r>
            <a:r>
              <a:rPr lang="en-PH" sz="2400" b="1" dirty="0" smtClean="0">
                <a:solidFill>
                  <a:schemeClr val="tx1"/>
                </a:solidFill>
              </a:rPr>
              <a:t>form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76477" y="991773"/>
            <a:ext cx="7877908" cy="25462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27939" y="1497167"/>
            <a:ext cx="573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Enhancing Pupils’ English Reading Ability</a:t>
            </a:r>
          </a:p>
          <a:p>
            <a:pPr algn="ctr"/>
            <a:r>
              <a:rPr lang="en-PH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Through Contextualized English Reading</a:t>
            </a:r>
          </a:p>
          <a:p>
            <a:pPr algn="ctr"/>
            <a:r>
              <a:rPr lang="en-PH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Proficiency Toolkit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840480" y="1562031"/>
            <a:ext cx="5444197" cy="344141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061041" y="1947371"/>
            <a:ext cx="5082959" cy="344659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44529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373858" y="2328205"/>
            <a:ext cx="2560319" cy="344659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44529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54126" y="4128979"/>
            <a:ext cx="4687891" cy="9533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400" b="1" dirty="0" smtClean="0"/>
          </a:p>
          <a:p>
            <a:pPr algn="ctr"/>
            <a:endParaRPr lang="en-PH" sz="2400" b="1" dirty="0"/>
          </a:p>
          <a:p>
            <a:pPr algn="ctr"/>
            <a:r>
              <a:rPr lang="en-PH" sz="2400" b="1" dirty="0" smtClean="0"/>
              <a:t>DEPENDENT VARIABLE FIRST</a:t>
            </a:r>
          </a:p>
          <a:p>
            <a:pPr algn="ctr"/>
            <a:endParaRPr lang="en-PH" dirty="0" smtClean="0"/>
          </a:p>
          <a:p>
            <a:pPr algn="ctr"/>
            <a:endParaRPr lang="en-PH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14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544" y="-75863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3 </a:t>
            </a:r>
            <a:r>
              <a:rPr lang="en-US" dirty="0" smtClean="0"/>
              <a:t>Ways </a:t>
            </a:r>
            <a:r>
              <a:rPr lang="en-US" dirty="0" smtClean="0"/>
              <a:t>to </a:t>
            </a:r>
            <a:r>
              <a:rPr lang="en-US" dirty="0" smtClean="0"/>
              <a:t>Write </a:t>
            </a:r>
            <a:r>
              <a:rPr lang="en-US" dirty="0" smtClean="0"/>
              <a:t>the Title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40480" y="1698171"/>
            <a:ext cx="5003074" cy="287383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840480" y="2001631"/>
            <a:ext cx="3457638" cy="2492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4452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298118" y="2015699"/>
            <a:ext cx="1545436" cy="249200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552573" y="2278967"/>
            <a:ext cx="3634823" cy="253218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809957" y="2560321"/>
            <a:ext cx="1125415" cy="323556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86930" y="4001014"/>
            <a:ext cx="7652824" cy="22930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400" b="1" dirty="0" smtClean="0">
                <a:solidFill>
                  <a:schemeClr val="tx1"/>
                </a:solidFill>
              </a:rPr>
              <a:t>Using catchy acronyms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76477" y="991773"/>
            <a:ext cx="7877908" cy="25462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27939" y="1497167"/>
            <a:ext cx="1876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PH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YOTS</a:t>
            </a:r>
            <a:r>
              <a:rPr lang="en-PH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03966" y="2328164"/>
            <a:ext cx="4585063" cy="950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545622" y="1517184"/>
            <a:ext cx="573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PH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PH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ENHANCING YOUR OWN </a:t>
            </a:r>
          </a:p>
          <a:p>
            <a:pPr algn="ctr"/>
            <a:r>
              <a:rPr lang="en-PH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TEACHING STRATEGY 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77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FIVE">
      <a:dk1>
        <a:sysClr val="windowText" lastClr="000000"/>
      </a:dk1>
      <a:lt1>
        <a:sysClr val="window" lastClr="FFFFFF"/>
      </a:lt1>
      <a:dk2>
        <a:srgbClr val="505046"/>
      </a:dk2>
      <a:lt2>
        <a:srgbClr val="F5F6F4"/>
      </a:lt2>
      <a:accent1>
        <a:srgbClr val="57903F"/>
      </a:accent1>
      <a:accent2>
        <a:srgbClr val="F03F2B"/>
      </a:accent2>
      <a:accent3>
        <a:srgbClr val="3488A0"/>
      </a:accent3>
      <a:accent4>
        <a:srgbClr val="F8D22F"/>
      </a:accent4>
      <a:accent5>
        <a:srgbClr val="5CC6D6"/>
      </a:accent5>
      <a:accent6>
        <a:srgbClr val="B8D233"/>
      </a:accent6>
      <a:hlink>
        <a:srgbClr val="00B0F0"/>
      </a:hlink>
      <a:folHlink>
        <a:srgbClr val="B2B2B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VE.pptx" id="{928531FE-40B6-4895-993A-83D26AA1E005}" vid="{C99C5ABD-1620-4AD2-A38C-62625556F38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Geometric color block</Template>
  <TotalTime>0</TotalTime>
  <Words>1233</Words>
  <Application>Microsoft Office PowerPoint</Application>
  <PresentationFormat>Widescreen</PresentationFormat>
  <Paragraphs>231</Paragraphs>
  <Slides>39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Calibri</vt:lpstr>
      <vt:lpstr>Century Gothic</vt:lpstr>
      <vt:lpstr>Garamond</vt:lpstr>
      <vt:lpstr>Times New Roman</vt:lpstr>
      <vt:lpstr>Verdana</vt:lpstr>
      <vt:lpstr>SavonVTI</vt:lpstr>
      <vt:lpstr>Parts of  Action Research proposal</vt:lpstr>
      <vt:lpstr>What is the main reason why we conduct Action Research?</vt:lpstr>
      <vt:lpstr>4 Phases of Research</vt:lpstr>
      <vt:lpstr>Cover Page</vt:lpstr>
      <vt:lpstr>Cover Page</vt:lpstr>
      <vt:lpstr>Cover Page</vt:lpstr>
      <vt:lpstr>3 Ways to Write the Title</vt:lpstr>
      <vt:lpstr>3 Ways to Write the Title</vt:lpstr>
      <vt:lpstr>3 Ways to Write the Title</vt:lpstr>
      <vt:lpstr>How to choose a School problem or Issue to work on?</vt:lpstr>
      <vt:lpstr>Preliminary Pages</vt:lpstr>
      <vt:lpstr>Preliminary Pages</vt:lpstr>
      <vt:lpstr>Preliminary Pages</vt:lpstr>
      <vt:lpstr>Preliminary Pages</vt:lpstr>
      <vt:lpstr>Preliminary Pages</vt:lpstr>
      <vt:lpstr>Preliminary Pages</vt:lpstr>
      <vt:lpstr>Preliminary Pages</vt:lpstr>
      <vt:lpstr>Preliminary Pages</vt:lpstr>
      <vt:lpstr>Table of Contents</vt:lpstr>
      <vt:lpstr>Context and Rationale ( 1 to 2 Pages, Present or Future Tense)</vt:lpstr>
      <vt:lpstr>Proposed Innovation/ Strategy  or  Intervention  (2 to 3 Pages)</vt:lpstr>
      <vt:lpstr>Action Research Questions</vt:lpstr>
      <vt:lpstr>Action Research Questions</vt:lpstr>
      <vt:lpstr>Hypothesis of the Study</vt:lpstr>
      <vt:lpstr>PowerPoint Presentation</vt:lpstr>
      <vt:lpstr>Action Research Methods (Research Design) </vt:lpstr>
      <vt:lpstr>PowerPoint Presentation</vt:lpstr>
      <vt:lpstr>PowerPoint Presentation</vt:lpstr>
      <vt:lpstr>PowerPoint Presentation</vt:lpstr>
      <vt:lpstr>Data Collection Method</vt:lpstr>
      <vt:lpstr>PowerPoint Presentation</vt:lpstr>
      <vt:lpstr>PowerPoint Presentation</vt:lpstr>
      <vt:lpstr>Data Analysis</vt:lpstr>
      <vt:lpstr>Data Analysis</vt:lpstr>
      <vt:lpstr>PowerPoint Presentation</vt:lpstr>
      <vt:lpstr>Action Research Work Plan and Timeline</vt:lpstr>
      <vt:lpstr>Cost Estimates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2021-11-15T00:36:57Z</dcterms:created>
  <dcterms:modified xsi:type="dcterms:W3CDTF">2021-11-15T13:45:26Z</dcterms:modified>
</cp:coreProperties>
</file>