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 id="2147483690" r:id="rId2"/>
    <p:sldMasterId id="2147483702" r:id="rId3"/>
  </p:sldMasterIdLst>
  <p:notesMasterIdLst>
    <p:notesMasterId r:id="rId41"/>
  </p:notesMasterIdLst>
  <p:sldIdLst>
    <p:sldId id="403" r:id="rId4"/>
    <p:sldId id="383" r:id="rId5"/>
    <p:sldId id="450" r:id="rId6"/>
    <p:sldId id="451" r:id="rId7"/>
    <p:sldId id="471" r:id="rId8"/>
    <p:sldId id="452" r:id="rId9"/>
    <p:sldId id="453" r:id="rId10"/>
    <p:sldId id="454" r:id="rId11"/>
    <p:sldId id="455" r:id="rId12"/>
    <p:sldId id="456" r:id="rId13"/>
    <p:sldId id="457" r:id="rId14"/>
    <p:sldId id="458" r:id="rId15"/>
    <p:sldId id="459" r:id="rId16"/>
    <p:sldId id="463" r:id="rId17"/>
    <p:sldId id="460" r:id="rId18"/>
    <p:sldId id="462" r:id="rId19"/>
    <p:sldId id="472" r:id="rId20"/>
    <p:sldId id="461" r:id="rId21"/>
    <p:sldId id="464" r:id="rId22"/>
    <p:sldId id="465" r:id="rId23"/>
    <p:sldId id="466" r:id="rId24"/>
    <p:sldId id="467" r:id="rId25"/>
    <p:sldId id="474" r:id="rId26"/>
    <p:sldId id="478" r:id="rId27"/>
    <p:sldId id="477" r:id="rId28"/>
    <p:sldId id="473" r:id="rId29"/>
    <p:sldId id="479" r:id="rId30"/>
    <p:sldId id="476" r:id="rId31"/>
    <p:sldId id="480" r:id="rId32"/>
    <p:sldId id="475" r:id="rId33"/>
    <p:sldId id="468" r:id="rId34"/>
    <p:sldId id="481" r:id="rId35"/>
    <p:sldId id="469" r:id="rId36"/>
    <p:sldId id="470" r:id="rId37"/>
    <p:sldId id="449" r:id="rId38"/>
    <p:sldId id="395" r:id="rId39"/>
    <p:sldId id="42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4A8E"/>
    <a:srgbClr val="B1D0F5"/>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5" autoAdjust="0"/>
    <p:restoredTop sz="94249" autoAdjust="0"/>
  </p:normalViewPr>
  <p:slideViewPr>
    <p:cSldViewPr snapToGrid="0">
      <p:cViewPr varScale="1">
        <p:scale>
          <a:sx n="68" d="100"/>
          <a:sy n="68" d="100"/>
        </p:scale>
        <p:origin x="822" y="6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p:scale>
          <a:sx n="80" d="100"/>
          <a:sy n="80" d="100"/>
        </p:scale>
        <p:origin x="-2298" y="91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679A0-91B2-40EB-A8BE-1CB84ECD5D3A}" type="doc">
      <dgm:prSet loTypeId="urn:microsoft.com/office/officeart/2005/8/layout/orgChart1" loCatId="hierarchy" qsTypeId="urn:microsoft.com/office/officeart/2005/8/quickstyle/3d3" qsCatId="3D" csTypeId="urn:microsoft.com/office/officeart/2005/8/colors/accent1_2" csCatId="accent1" phldr="1"/>
      <dgm:spPr/>
      <dgm:t>
        <a:bodyPr/>
        <a:lstStyle/>
        <a:p>
          <a:endParaRPr lang="en-PH"/>
        </a:p>
      </dgm:t>
    </dgm:pt>
    <dgm:pt modelId="{EC8EF95C-05D0-4761-83E7-0C1D7C395F59}">
      <dgm:prSet phldrT="[Text]" custT="1"/>
      <dgm:spPr/>
      <dgm:t>
        <a:bodyPr/>
        <a:lstStyle/>
        <a:p>
          <a:r>
            <a:rPr lang="en-PH" sz="3100" b="1" dirty="0"/>
            <a:t>Types of Experimental Research Design</a:t>
          </a:r>
        </a:p>
      </dgm:t>
    </dgm:pt>
    <dgm:pt modelId="{8FB38B24-0AC4-42D5-A96C-259698471A44}" type="parTrans" cxnId="{ED61E0D6-0B3B-42B6-9806-53A24621AB83}">
      <dgm:prSet/>
      <dgm:spPr/>
      <dgm:t>
        <a:bodyPr/>
        <a:lstStyle/>
        <a:p>
          <a:endParaRPr lang="en-PH"/>
        </a:p>
      </dgm:t>
    </dgm:pt>
    <dgm:pt modelId="{A5FC357A-73A4-4FD4-A7AB-B0A0C1B31B24}" type="sibTrans" cxnId="{ED61E0D6-0B3B-42B6-9806-53A24621AB83}">
      <dgm:prSet/>
      <dgm:spPr/>
      <dgm:t>
        <a:bodyPr/>
        <a:lstStyle/>
        <a:p>
          <a:endParaRPr lang="en-PH"/>
        </a:p>
      </dgm:t>
    </dgm:pt>
    <dgm:pt modelId="{69683EEB-89D2-4E77-BA08-394518B523E4}">
      <dgm:prSet phldrT="[Text]" custT="1"/>
      <dgm:spPr/>
      <dgm:t>
        <a:bodyPr/>
        <a:lstStyle/>
        <a:p>
          <a:r>
            <a:rPr lang="en-PH" sz="3000" dirty="0"/>
            <a:t>Pre-experimental</a:t>
          </a:r>
        </a:p>
      </dgm:t>
    </dgm:pt>
    <dgm:pt modelId="{911DF905-1936-4FA3-A8EE-9C781D81F05F}" type="parTrans" cxnId="{3A6A8F32-5159-4E81-88CB-59EBB05AA6C8}">
      <dgm:prSet/>
      <dgm:spPr/>
      <dgm:t>
        <a:bodyPr/>
        <a:lstStyle/>
        <a:p>
          <a:endParaRPr lang="en-PH"/>
        </a:p>
      </dgm:t>
    </dgm:pt>
    <dgm:pt modelId="{A5971D87-D0B4-441A-9D21-74E722DBA68B}" type="sibTrans" cxnId="{3A6A8F32-5159-4E81-88CB-59EBB05AA6C8}">
      <dgm:prSet/>
      <dgm:spPr/>
      <dgm:t>
        <a:bodyPr/>
        <a:lstStyle/>
        <a:p>
          <a:endParaRPr lang="en-PH"/>
        </a:p>
      </dgm:t>
    </dgm:pt>
    <dgm:pt modelId="{319994AA-5A3E-44B5-924C-4AB8468C1221}">
      <dgm:prSet phldrT="[Text]" custT="1"/>
      <dgm:spPr/>
      <dgm:t>
        <a:bodyPr/>
        <a:lstStyle/>
        <a:p>
          <a:r>
            <a:rPr lang="en-PH" sz="3100" dirty="0"/>
            <a:t>Quasi-experimental</a:t>
          </a:r>
        </a:p>
      </dgm:t>
    </dgm:pt>
    <dgm:pt modelId="{1409E375-B9A5-49FD-A1C7-0AD90159A9E1}" type="parTrans" cxnId="{40C3B748-A65F-4339-850E-7AEC022E60A1}">
      <dgm:prSet/>
      <dgm:spPr/>
      <dgm:t>
        <a:bodyPr/>
        <a:lstStyle/>
        <a:p>
          <a:endParaRPr lang="en-PH"/>
        </a:p>
      </dgm:t>
    </dgm:pt>
    <dgm:pt modelId="{4ECA6828-872B-4822-947E-1871360E76FD}" type="sibTrans" cxnId="{40C3B748-A65F-4339-850E-7AEC022E60A1}">
      <dgm:prSet/>
      <dgm:spPr/>
      <dgm:t>
        <a:bodyPr/>
        <a:lstStyle/>
        <a:p>
          <a:endParaRPr lang="en-PH"/>
        </a:p>
      </dgm:t>
    </dgm:pt>
    <dgm:pt modelId="{4C7521FE-B044-4A9C-A2D2-8FAC4BAE0A57}">
      <dgm:prSet phldrT="[Text]" custT="1"/>
      <dgm:spPr/>
      <dgm:t>
        <a:bodyPr/>
        <a:lstStyle/>
        <a:p>
          <a:r>
            <a:rPr lang="en-PH" sz="3100" dirty="0"/>
            <a:t>True Experimental</a:t>
          </a:r>
        </a:p>
      </dgm:t>
    </dgm:pt>
    <dgm:pt modelId="{CD3CF61A-44C8-459D-B6DB-849DB691C078}" type="parTrans" cxnId="{C2567DC5-A2E3-4567-9C6A-F427231B8372}">
      <dgm:prSet/>
      <dgm:spPr/>
      <dgm:t>
        <a:bodyPr/>
        <a:lstStyle/>
        <a:p>
          <a:endParaRPr lang="en-PH"/>
        </a:p>
      </dgm:t>
    </dgm:pt>
    <dgm:pt modelId="{8A2BB912-2A7C-40FF-8B81-523357134E53}" type="sibTrans" cxnId="{C2567DC5-A2E3-4567-9C6A-F427231B8372}">
      <dgm:prSet/>
      <dgm:spPr/>
      <dgm:t>
        <a:bodyPr/>
        <a:lstStyle/>
        <a:p>
          <a:endParaRPr lang="en-PH"/>
        </a:p>
      </dgm:t>
    </dgm:pt>
    <dgm:pt modelId="{3AC924D1-9392-4214-B0B2-DCD005EF555B}" type="pres">
      <dgm:prSet presAssocID="{75D679A0-91B2-40EB-A8BE-1CB84ECD5D3A}" presName="hierChild1" presStyleCnt="0">
        <dgm:presLayoutVars>
          <dgm:orgChart val="1"/>
          <dgm:chPref val="1"/>
          <dgm:dir/>
          <dgm:animOne val="branch"/>
          <dgm:animLvl val="lvl"/>
          <dgm:resizeHandles/>
        </dgm:presLayoutVars>
      </dgm:prSet>
      <dgm:spPr/>
    </dgm:pt>
    <dgm:pt modelId="{DAA4A1EB-8FAF-494E-8095-48BB4C54C0E6}" type="pres">
      <dgm:prSet presAssocID="{EC8EF95C-05D0-4761-83E7-0C1D7C395F59}" presName="hierRoot1" presStyleCnt="0">
        <dgm:presLayoutVars>
          <dgm:hierBranch val="init"/>
        </dgm:presLayoutVars>
      </dgm:prSet>
      <dgm:spPr/>
    </dgm:pt>
    <dgm:pt modelId="{DC44B3A4-3444-4894-A301-4E7144952948}" type="pres">
      <dgm:prSet presAssocID="{EC8EF95C-05D0-4761-83E7-0C1D7C395F59}" presName="rootComposite1" presStyleCnt="0"/>
      <dgm:spPr/>
    </dgm:pt>
    <dgm:pt modelId="{8009587D-5697-40E1-A02D-C34E91CE6CED}" type="pres">
      <dgm:prSet presAssocID="{EC8EF95C-05D0-4761-83E7-0C1D7C395F59}" presName="rootText1" presStyleLbl="node0" presStyleIdx="0" presStyleCnt="1">
        <dgm:presLayoutVars>
          <dgm:chPref val="3"/>
        </dgm:presLayoutVars>
      </dgm:prSet>
      <dgm:spPr/>
    </dgm:pt>
    <dgm:pt modelId="{6746C2C6-74A7-4324-B9F0-7962A97464F8}" type="pres">
      <dgm:prSet presAssocID="{EC8EF95C-05D0-4761-83E7-0C1D7C395F59}" presName="rootConnector1" presStyleLbl="node1" presStyleIdx="0" presStyleCnt="0"/>
      <dgm:spPr/>
    </dgm:pt>
    <dgm:pt modelId="{99F23488-0E10-488D-935D-61D0D8A96647}" type="pres">
      <dgm:prSet presAssocID="{EC8EF95C-05D0-4761-83E7-0C1D7C395F59}" presName="hierChild2" presStyleCnt="0"/>
      <dgm:spPr/>
    </dgm:pt>
    <dgm:pt modelId="{7BB028DA-9FF6-48DC-BAAE-67F3D233FF7A}" type="pres">
      <dgm:prSet presAssocID="{911DF905-1936-4FA3-A8EE-9C781D81F05F}" presName="Name37" presStyleLbl="parChTrans1D2" presStyleIdx="0" presStyleCnt="3"/>
      <dgm:spPr/>
    </dgm:pt>
    <dgm:pt modelId="{01A4FDBE-F631-475A-9F04-707515225568}" type="pres">
      <dgm:prSet presAssocID="{69683EEB-89D2-4E77-BA08-394518B523E4}" presName="hierRoot2" presStyleCnt="0">
        <dgm:presLayoutVars>
          <dgm:hierBranch val="init"/>
        </dgm:presLayoutVars>
      </dgm:prSet>
      <dgm:spPr/>
    </dgm:pt>
    <dgm:pt modelId="{23879654-ACAA-4F6D-857B-B38A2302F374}" type="pres">
      <dgm:prSet presAssocID="{69683EEB-89D2-4E77-BA08-394518B523E4}" presName="rootComposite" presStyleCnt="0"/>
      <dgm:spPr/>
    </dgm:pt>
    <dgm:pt modelId="{A6AB0300-7207-43E1-B8EF-4C1C23389836}" type="pres">
      <dgm:prSet presAssocID="{69683EEB-89D2-4E77-BA08-394518B523E4}" presName="rootText" presStyleLbl="node2" presStyleIdx="0" presStyleCnt="3">
        <dgm:presLayoutVars>
          <dgm:chPref val="3"/>
        </dgm:presLayoutVars>
      </dgm:prSet>
      <dgm:spPr/>
    </dgm:pt>
    <dgm:pt modelId="{8518AF9F-11AD-4AF5-A47C-13F747991BF9}" type="pres">
      <dgm:prSet presAssocID="{69683EEB-89D2-4E77-BA08-394518B523E4}" presName="rootConnector" presStyleLbl="node2" presStyleIdx="0" presStyleCnt="3"/>
      <dgm:spPr/>
    </dgm:pt>
    <dgm:pt modelId="{3109BC0B-6405-470B-8B92-C34FF611B961}" type="pres">
      <dgm:prSet presAssocID="{69683EEB-89D2-4E77-BA08-394518B523E4}" presName="hierChild4" presStyleCnt="0"/>
      <dgm:spPr/>
    </dgm:pt>
    <dgm:pt modelId="{C902A51A-D425-4533-9714-8D225DF8DFED}" type="pres">
      <dgm:prSet presAssocID="{69683EEB-89D2-4E77-BA08-394518B523E4}" presName="hierChild5" presStyleCnt="0"/>
      <dgm:spPr/>
    </dgm:pt>
    <dgm:pt modelId="{58F5FE01-4FC0-4F6E-88E0-817F5F6B824E}" type="pres">
      <dgm:prSet presAssocID="{1409E375-B9A5-49FD-A1C7-0AD90159A9E1}" presName="Name37" presStyleLbl="parChTrans1D2" presStyleIdx="1" presStyleCnt="3"/>
      <dgm:spPr/>
    </dgm:pt>
    <dgm:pt modelId="{EF1F2B2D-8430-4C34-81C5-B031F9170567}" type="pres">
      <dgm:prSet presAssocID="{319994AA-5A3E-44B5-924C-4AB8468C1221}" presName="hierRoot2" presStyleCnt="0">
        <dgm:presLayoutVars>
          <dgm:hierBranch val="init"/>
        </dgm:presLayoutVars>
      </dgm:prSet>
      <dgm:spPr/>
    </dgm:pt>
    <dgm:pt modelId="{F39BDECC-5693-43E9-9DF4-87278F3B2E96}" type="pres">
      <dgm:prSet presAssocID="{319994AA-5A3E-44B5-924C-4AB8468C1221}" presName="rootComposite" presStyleCnt="0"/>
      <dgm:spPr/>
    </dgm:pt>
    <dgm:pt modelId="{6109C90D-A19C-49A2-A946-71864C8B31EE}" type="pres">
      <dgm:prSet presAssocID="{319994AA-5A3E-44B5-924C-4AB8468C1221}" presName="rootText" presStyleLbl="node2" presStyleIdx="1" presStyleCnt="3">
        <dgm:presLayoutVars>
          <dgm:chPref val="3"/>
        </dgm:presLayoutVars>
      </dgm:prSet>
      <dgm:spPr/>
    </dgm:pt>
    <dgm:pt modelId="{D0B360C3-5190-4D16-A998-827EFA88FF5D}" type="pres">
      <dgm:prSet presAssocID="{319994AA-5A3E-44B5-924C-4AB8468C1221}" presName="rootConnector" presStyleLbl="node2" presStyleIdx="1" presStyleCnt="3"/>
      <dgm:spPr/>
    </dgm:pt>
    <dgm:pt modelId="{579D3E71-AD95-494F-A673-59BAD1C1A76F}" type="pres">
      <dgm:prSet presAssocID="{319994AA-5A3E-44B5-924C-4AB8468C1221}" presName="hierChild4" presStyleCnt="0"/>
      <dgm:spPr/>
    </dgm:pt>
    <dgm:pt modelId="{A886B9D4-B9CE-4C8F-BD14-8B77004ADB2B}" type="pres">
      <dgm:prSet presAssocID="{319994AA-5A3E-44B5-924C-4AB8468C1221}" presName="hierChild5" presStyleCnt="0"/>
      <dgm:spPr/>
    </dgm:pt>
    <dgm:pt modelId="{656C8221-4072-4914-91BE-29E8FBA979F7}" type="pres">
      <dgm:prSet presAssocID="{CD3CF61A-44C8-459D-B6DB-849DB691C078}" presName="Name37" presStyleLbl="parChTrans1D2" presStyleIdx="2" presStyleCnt="3"/>
      <dgm:spPr/>
    </dgm:pt>
    <dgm:pt modelId="{E58BF729-2981-4E3A-98CA-8617E14422AD}" type="pres">
      <dgm:prSet presAssocID="{4C7521FE-B044-4A9C-A2D2-8FAC4BAE0A57}" presName="hierRoot2" presStyleCnt="0">
        <dgm:presLayoutVars>
          <dgm:hierBranch val="init"/>
        </dgm:presLayoutVars>
      </dgm:prSet>
      <dgm:spPr/>
    </dgm:pt>
    <dgm:pt modelId="{41D5098D-3F2A-4E0C-B6DE-8F88E911421F}" type="pres">
      <dgm:prSet presAssocID="{4C7521FE-B044-4A9C-A2D2-8FAC4BAE0A57}" presName="rootComposite" presStyleCnt="0"/>
      <dgm:spPr/>
    </dgm:pt>
    <dgm:pt modelId="{16E40235-8F6F-48F9-B540-483A3A09A7AC}" type="pres">
      <dgm:prSet presAssocID="{4C7521FE-B044-4A9C-A2D2-8FAC4BAE0A57}" presName="rootText" presStyleLbl="node2" presStyleIdx="2" presStyleCnt="3">
        <dgm:presLayoutVars>
          <dgm:chPref val="3"/>
        </dgm:presLayoutVars>
      </dgm:prSet>
      <dgm:spPr/>
    </dgm:pt>
    <dgm:pt modelId="{F1D0119B-3C68-4AEB-AA33-95C02D75EF19}" type="pres">
      <dgm:prSet presAssocID="{4C7521FE-B044-4A9C-A2D2-8FAC4BAE0A57}" presName="rootConnector" presStyleLbl="node2" presStyleIdx="2" presStyleCnt="3"/>
      <dgm:spPr/>
    </dgm:pt>
    <dgm:pt modelId="{F5072476-188E-423C-9190-402B7C9DB360}" type="pres">
      <dgm:prSet presAssocID="{4C7521FE-B044-4A9C-A2D2-8FAC4BAE0A57}" presName="hierChild4" presStyleCnt="0"/>
      <dgm:spPr/>
    </dgm:pt>
    <dgm:pt modelId="{AF36F7F4-3631-480A-B87B-3DAE3FA4E403}" type="pres">
      <dgm:prSet presAssocID="{4C7521FE-B044-4A9C-A2D2-8FAC4BAE0A57}" presName="hierChild5" presStyleCnt="0"/>
      <dgm:spPr/>
    </dgm:pt>
    <dgm:pt modelId="{1F2E1E6E-3DEE-46B6-9D84-1E03C529A5FD}" type="pres">
      <dgm:prSet presAssocID="{EC8EF95C-05D0-4761-83E7-0C1D7C395F59}" presName="hierChild3" presStyleCnt="0"/>
      <dgm:spPr/>
    </dgm:pt>
  </dgm:ptLst>
  <dgm:cxnLst>
    <dgm:cxn modelId="{2B831003-2AD6-40EE-A359-D8A1900CEAA6}" type="presOf" srcId="{1409E375-B9A5-49FD-A1C7-0AD90159A9E1}" destId="{58F5FE01-4FC0-4F6E-88E0-817F5F6B824E}" srcOrd="0" destOrd="0" presId="urn:microsoft.com/office/officeart/2005/8/layout/orgChart1"/>
    <dgm:cxn modelId="{845BBB0E-959C-4746-A2E7-36184FAA8587}" type="presOf" srcId="{EC8EF95C-05D0-4761-83E7-0C1D7C395F59}" destId="{8009587D-5697-40E1-A02D-C34E91CE6CED}" srcOrd="0" destOrd="0" presId="urn:microsoft.com/office/officeart/2005/8/layout/orgChart1"/>
    <dgm:cxn modelId="{8D713311-B28B-413B-A8E5-DB367EA399D2}" type="presOf" srcId="{4C7521FE-B044-4A9C-A2D2-8FAC4BAE0A57}" destId="{16E40235-8F6F-48F9-B540-483A3A09A7AC}" srcOrd="0" destOrd="0" presId="urn:microsoft.com/office/officeart/2005/8/layout/orgChart1"/>
    <dgm:cxn modelId="{4AC0221C-3F47-4030-BBC2-B2FC94DBF3A0}" type="presOf" srcId="{911DF905-1936-4FA3-A8EE-9C781D81F05F}" destId="{7BB028DA-9FF6-48DC-BAAE-67F3D233FF7A}" srcOrd="0" destOrd="0" presId="urn:microsoft.com/office/officeart/2005/8/layout/orgChart1"/>
    <dgm:cxn modelId="{3A6A8F32-5159-4E81-88CB-59EBB05AA6C8}" srcId="{EC8EF95C-05D0-4761-83E7-0C1D7C395F59}" destId="{69683EEB-89D2-4E77-BA08-394518B523E4}" srcOrd="0" destOrd="0" parTransId="{911DF905-1936-4FA3-A8EE-9C781D81F05F}" sibTransId="{A5971D87-D0B4-441A-9D21-74E722DBA68B}"/>
    <dgm:cxn modelId="{90C37362-084D-4F46-AD33-25FB0503B450}" type="presOf" srcId="{4C7521FE-B044-4A9C-A2D2-8FAC4BAE0A57}" destId="{F1D0119B-3C68-4AEB-AA33-95C02D75EF19}" srcOrd="1" destOrd="0" presId="urn:microsoft.com/office/officeart/2005/8/layout/orgChart1"/>
    <dgm:cxn modelId="{40C3B748-A65F-4339-850E-7AEC022E60A1}" srcId="{EC8EF95C-05D0-4761-83E7-0C1D7C395F59}" destId="{319994AA-5A3E-44B5-924C-4AB8468C1221}" srcOrd="1" destOrd="0" parTransId="{1409E375-B9A5-49FD-A1C7-0AD90159A9E1}" sibTransId="{4ECA6828-872B-4822-947E-1871360E76FD}"/>
    <dgm:cxn modelId="{FF5A966B-4C37-4DCE-8676-59A7369ABFA0}" type="presOf" srcId="{EC8EF95C-05D0-4761-83E7-0C1D7C395F59}" destId="{6746C2C6-74A7-4324-B9F0-7962A97464F8}" srcOrd="1" destOrd="0" presId="urn:microsoft.com/office/officeart/2005/8/layout/orgChart1"/>
    <dgm:cxn modelId="{B440D16B-2726-482E-8F58-D0F1AE6AF122}" type="presOf" srcId="{319994AA-5A3E-44B5-924C-4AB8468C1221}" destId="{D0B360C3-5190-4D16-A998-827EFA88FF5D}" srcOrd="1" destOrd="0" presId="urn:microsoft.com/office/officeart/2005/8/layout/orgChart1"/>
    <dgm:cxn modelId="{B4DD584D-2941-41CE-93C2-76E27DA03563}" type="presOf" srcId="{69683EEB-89D2-4E77-BA08-394518B523E4}" destId="{8518AF9F-11AD-4AF5-A47C-13F747991BF9}" srcOrd="1" destOrd="0" presId="urn:microsoft.com/office/officeart/2005/8/layout/orgChart1"/>
    <dgm:cxn modelId="{6B2AE470-0A67-499A-AFA5-3D34E9FCD94D}" type="presOf" srcId="{CD3CF61A-44C8-459D-B6DB-849DB691C078}" destId="{656C8221-4072-4914-91BE-29E8FBA979F7}" srcOrd="0" destOrd="0" presId="urn:microsoft.com/office/officeart/2005/8/layout/orgChart1"/>
    <dgm:cxn modelId="{75881EB8-86CD-41A6-8DA6-92FDC8FD9031}" type="presOf" srcId="{75D679A0-91B2-40EB-A8BE-1CB84ECD5D3A}" destId="{3AC924D1-9392-4214-B0B2-DCD005EF555B}" srcOrd="0" destOrd="0" presId="urn:microsoft.com/office/officeart/2005/8/layout/orgChart1"/>
    <dgm:cxn modelId="{BF3BABB8-3A4D-4C0F-A05C-96528002A794}" type="presOf" srcId="{319994AA-5A3E-44B5-924C-4AB8468C1221}" destId="{6109C90D-A19C-49A2-A946-71864C8B31EE}" srcOrd="0" destOrd="0" presId="urn:microsoft.com/office/officeart/2005/8/layout/orgChart1"/>
    <dgm:cxn modelId="{71E959BC-C041-4B23-9B14-557801CFA966}" type="presOf" srcId="{69683EEB-89D2-4E77-BA08-394518B523E4}" destId="{A6AB0300-7207-43E1-B8EF-4C1C23389836}" srcOrd="0" destOrd="0" presId="urn:microsoft.com/office/officeart/2005/8/layout/orgChart1"/>
    <dgm:cxn modelId="{C2567DC5-A2E3-4567-9C6A-F427231B8372}" srcId="{EC8EF95C-05D0-4761-83E7-0C1D7C395F59}" destId="{4C7521FE-B044-4A9C-A2D2-8FAC4BAE0A57}" srcOrd="2" destOrd="0" parTransId="{CD3CF61A-44C8-459D-B6DB-849DB691C078}" sibTransId="{8A2BB912-2A7C-40FF-8B81-523357134E53}"/>
    <dgm:cxn modelId="{ED61E0D6-0B3B-42B6-9806-53A24621AB83}" srcId="{75D679A0-91B2-40EB-A8BE-1CB84ECD5D3A}" destId="{EC8EF95C-05D0-4761-83E7-0C1D7C395F59}" srcOrd="0" destOrd="0" parTransId="{8FB38B24-0AC4-42D5-A96C-259698471A44}" sibTransId="{A5FC357A-73A4-4FD4-A7AB-B0A0C1B31B24}"/>
    <dgm:cxn modelId="{5CEC20C1-0F06-4074-ABAE-DF10BA42D81F}" type="presParOf" srcId="{3AC924D1-9392-4214-B0B2-DCD005EF555B}" destId="{DAA4A1EB-8FAF-494E-8095-48BB4C54C0E6}" srcOrd="0" destOrd="0" presId="urn:microsoft.com/office/officeart/2005/8/layout/orgChart1"/>
    <dgm:cxn modelId="{EB675AD8-C8E8-4222-8AD4-547FA58F1CA2}" type="presParOf" srcId="{DAA4A1EB-8FAF-494E-8095-48BB4C54C0E6}" destId="{DC44B3A4-3444-4894-A301-4E7144952948}" srcOrd="0" destOrd="0" presId="urn:microsoft.com/office/officeart/2005/8/layout/orgChart1"/>
    <dgm:cxn modelId="{C81DE623-8CCE-4562-A221-B54678C6910F}" type="presParOf" srcId="{DC44B3A4-3444-4894-A301-4E7144952948}" destId="{8009587D-5697-40E1-A02D-C34E91CE6CED}" srcOrd="0" destOrd="0" presId="urn:microsoft.com/office/officeart/2005/8/layout/orgChart1"/>
    <dgm:cxn modelId="{F20925FC-8A4C-48F8-9132-6E5353CE4D49}" type="presParOf" srcId="{DC44B3A4-3444-4894-A301-4E7144952948}" destId="{6746C2C6-74A7-4324-B9F0-7962A97464F8}" srcOrd="1" destOrd="0" presId="urn:microsoft.com/office/officeart/2005/8/layout/orgChart1"/>
    <dgm:cxn modelId="{9B5CEDC8-B3DD-4A92-B0A6-A8B84C4B64CE}" type="presParOf" srcId="{DAA4A1EB-8FAF-494E-8095-48BB4C54C0E6}" destId="{99F23488-0E10-488D-935D-61D0D8A96647}" srcOrd="1" destOrd="0" presId="urn:microsoft.com/office/officeart/2005/8/layout/orgChart1"/>
    <dgm:cxn modelId="{33A34E65-D4FE-4F0E-94C2-3B9DE02E7694}" type="presParOf" srcId="{99F23488-0E10-488D-935D-61D0D8A96647}" destId="{7BB028DA-9FF6-48DC-BAAE-67F3D233FF7A}" srcOrd="0" destOrd="0" presId="urn:microsoft.com/office/officeart/2005/8/layout/orgChart1"/>
    <dgm:cxn modelId="{5F23581C-C73A-432B-BC91-0BC479776950}" type="presParOf" srcId="{99F23488-0E10-488D-935D-61D0D8A96647}" destId="{01A4FDBE-F631-475A-9F04-707515225568}" srcOrd="1" destOrd="0" presId="urn:microsoft.com/office/officeart/2005/8/layout/orgChart1"/>
    <dgm:cxn modelId="{3D438E6A-918E-4D44-9712-C989C8641C1B}" type="presParOf" srcId="{01A4FDBE-F631-475A-9F04-707515225568}" destId="{23879654-ACAA-4F6D-857B-B38A2302F374}" srcOrd="0" destOrd="0" presId="urn:microsoft.com/office/officeart/2005/8/layout/orgChart1"/>
    <dgm:cxn modelId="{9D0C0922-AFEE-42BB-B024-3C8DD0C4414C}" type="presParOf" srcId="{23879654-ACAA-4F6D-857B-B38A2302F374}" destId="{A6AB0300-7207-43E1-B8EF-4C1C23389836}" srcOrd="0" destOrd="0" presId="urn:microsoft.com/office/officeart/2005/8/layout/orgChart1"/>
    <dgm:cxn modelId="{5C4AE338-1B85-4E40-9FCE-140B4424E719}" type="presParOf" srcId="{23879654-ACAA-4F6D-857B-B38A2302F374}" destId="{8518AF9F-11AD-4AF5-A47C-13F747991BF9}" srcOrd="1" destOrd="0" presId="urn:microsoft.com/office/officeart/2005/8/layout/orgChart1"/>
    <dgm:cxn modelId="{B9575416-565E-47FA-A7E3-C924E8B35373}" type="presParOf" srcId="{01A4FDBE-F631-475A-9F04-707515225568}" destId="{3109BC0B-6405-470B-8B92-C34FF611B961}" srcOrd="1" destOrd="0" presId="urn:microsoft.com/office/officeart/2005/8/layout/orgChart1"/>
    <dgm:cxn modelId="{FADE8421-2DBD-4D9D-997A-6CE20259C5B4}" type="presParOf" srcId="{01A4FDBE-F631-475A-9F04-707515225568}" destId="{C902A51A-D425-4533-9714-8D225DF8DFED}" srcOrd="2" destOrd="0" presId="urn:microsoft.com/office/officeart/2005/8/layout/orgChart1"/>
    <dgm:cxn modelId="{714BE029-2A67-4AF6-81AE-1E8373B71DE5}" type="presParOf" srcId="{99F23488-0E10-488D-935D-61D0D8A96647}" destId="{58F5FE01-4FC0-4F6E-88E0-817F5F6B824E}" srcOrd="2" destOrd="0" presId="urn:microsoft.com/office/officeart/2005/8/layout/orgChart1"/>
    <dgm:cxn modelId="{1A4B3C66-60CC-49B8-9C5D-F128BCBF97C7}" type="presParOf" srcId="{99F23488-0E10-488D-935D-61D0D8A96647}" destId="{EF1F2B2D-8430-4C34-81C5-B031F9170567}" srcOrd="3" destOrd="0" presId="urn:microsoft.com/office/officeart/2005/8/layout/orgChart1"/>
    <dgm:cxn modelId="{81F70B80-BB06-4554-B608-E85DCFF9287C}" type="presParOf" srcId="{EF1F2B2D-8430-4C34-81C5-B031F9170567}" destId="{F39BDECC-5693-43E9-9DF4-87278F3B2E96}" srcOrd="0" destOrd="0" presId="urn:microsoft.com/office/officeart/2005/8/layout/orgChart1"/>
    <dgm:cxn modelId="{1D60DE99-B89C-49E1-A8F6-02FFEDFA8A98}" type="presParOf" srcId="{F39BDECC-5693-43E9-9DF4-87278F3B2E96}" destId="{6109C90D-A19C-49A2-A946-71864C8B31EE}" srcOrd="0" destOrd="0" presId="urn:microsoft.com/office/officeart/2005/8/layout/orgChart1"/>
    <dgm:cxn modelId="{60669962-98CA-4CB4-9BCB-1228041B4D55}" type="presParOf" srcId="{F39BDECC-5693-43E9-9DF4-87278F3B2E96}" destId="{D0B360C3-5190-4D16-A998-827EFA88FF5D}" srcOrd="1" destOrd="0" presId="urn:microsoft.com/office/officeart/2005/8/layout/orgChart1"/>
    <dgm:cxn modelId="{F67AAFEB-04BE-4D04-AFB7-1581299916A8}" type="presParOf" srcId="{EF1F2B2D-8430-4C34-81C5-B031F9170567}" destId="{579D3E71-AD95-494F-A673-59BAD1C1A76F}" srcOrd="1" destOrd="0" presId="urn:microsoft.com/office/officeart/2005/8/layout/orgChart1"/>
    <dgm:cxn modelId="{5517E09E-5B51-440B-95DC-D9782275922E}" type="presParOf" srcId="{EF1F2B2D-8430-4C34-81C5-B031F9170567}" destId="{A886B9D4-B9CE-4C8F-BD14-8B77004ADB2B}" srcOrd="2" destOrd="0" presId="urn:microsoft.com/office/officeart/2005/8/layout/orgChart1"/>
    <dgm:cxn modelId="{8F55F8DE-45F8-42C3-B3E0-AC6161E5E99A}" type="presParOf" srcId="{99F23488-0E10-488D-935D-61D0D8A96647}" destId="{656C8221-4072-4914-91BE-29E8FBA979F7}" srcOrd="4" destOrd="0" presId="urn:microsoft.com/office/officeart/2005/8/layout/orgChart1"/>
    <dgm:cxn modelId="{93E18982-5679-4B0A-B55F-A79944DD4873}" type="presParOf" srcId="{99F23488-0E10-488D-935D-61D0D8A96647}" destId="{E58BF729-2981-4E3A-98CA-8617E14422AD}" srcOrd="5" destOrd="0" presId="urn:microsoft.com/office/officeart/2005/8/layout/orgChart1"/>
    <dgm:cxn modelId="{536A9EC4-BD72-48E0-B60B-C5DFEC711217}" type="presParOf" srcId="{E58BF729-2981-4E3A-98CA-8617E14422AD}" destId="{41D5098D-3F2A-4E0C-B6DE-8F88E911421F}" srcOrd="0" destOrd="0" presId="urn:microsoft.com/office/officeart/2005/8/layout/orgChart1"/>
    <dgm:cxn modelId="{8F8A4AAC-36AC-4ACF-96E8-5A01A5941B6C}" type="presParOf" srcId="{41D5098D-3F2A-4E0C-B6DE-8F88E911421F}" destId="{16E40235-8F6F-48F9-B540-483A3A09A7AC}" srcOrd="0" destOrd="0" presId="urn:microsoft.com/office/officeart/2005/8/layout/orgChart1"/>
    <dgm:cxn modelId="{0F9B60A0-C892-441A-AC40-13A032DB434D}" type="presParOf" srcId="{41D5098D-3F2A-4E0C-B6DE-8F88E911421F}" destId="{F1D0119B-3C68-4AEB-AA33-95C02D75EF19}" srcOrd="1" destOrd="0" presId="urn:microsoft.com/office/officeart/2005/8/layout/orgChart1"/>
    <dgm:cxn modelId="{0929AD0A-7A88-4EF9-AE96-3E510B81A355}" type="presParOf" srcId="{E58BF729-2981-4E3A-98CA-8617E14422AD}" destId="{F5072476-188E-423C-9190-402B7C9DB360}" srcOrd="1" destOrd="0" presId="urn:microsoft.com/office/officeart/2005/8/layout/orgChart1"/>
    <dgm:cxn modelId="{855881FC-D3E4-44B8-AFED-A7F9D2AF8CE7}" type="presParOf" srcId="{E58BF729-2981-4E3A-98CA-8617E14422AD}" destId="{AF36F7F4-3631-480A-B87B-3DAE3FA4E403}" srcOrd="2" destOrd="0" presId="urn:microsoft.com/office/officeart/2005/8/layout/orgChart1"/>
    <dgm:cxn modelId="{00EBBA07-7D70-4749-8A2B-E9AE24E115F9}" type="presParOf" srcId="{DAA4A1EB-8FAF-494E-8095-48BB4C54C0E6}" destId="{1F2E1E6E-3DEE-46B6-9D84-1E03C529A5FD}"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02DFAB-4FE8-48B9-8F29-05DCB7BD3173}" type="doc">
      <dgm:prSet loTypeId="urn:microsoft.com/office/officeart/2005/8/layout/radial3" loCatId="relationship" qsTypeId="urn:microsoft.com/office/officeart/2005/8/quickstyle/3d2#1" qsCatId="3D" csTypeId="urn:microsoft.com/office/officeart/2005/8/colors/colorful1#1" csCatId="colorful" phldr="1"/>
      <dgm:spPr/>
      <dgm:t>
        <a:bodyPr/>
        <a:lstStyle/>
        <a:p>
          <a:endParaRPr lang="en-US"/>
        </a:p>
      </dgm:t>
    </dgm:pt>
    <dgm:pt modelId="{F85BD1F0-4B07-41D1-A648-5EA1F3F3A529}">
      <dgm:prSet phldrT="[Text]" custT="1"/>
      <dgm:spPr/>
      <dgm:t>
        <a:bodyPr/>
        <a:lstStyle/>
        <a:p>
          <a:r>
            <a:rPr lang="en-US" sz="4000" b="1" dirty="0"/>
            <a:t>Sampling Method</a:t>
          </a:r>
        </a:p>
      </dgm:t>
    </dgm:pt>
    <dgm:pt modelId="{AF1B9499-DA23-434E-AA12-8ACA6FFE02BC}" type="parTrans" cxnId="{2699E4EF-FC47-41BD-8556-BCDECF54BC4E}">
      <dgm:prSet/>
      <dgm:spPr/>
      <dgm:t>
        <a:bodyPr/>
        <a:lstStyle/>
        <a:p>
          <a:endParaRPr lang="en-US"/>
        </a:p>
      </dgm:t>
    </dgm:pt>
    <dgm:pt modelId="{1A7FD71F-D460-4E91-97A8-C88B9E6D5EF3}" type="sibTrans" cxnId="{2699E4EF-FC47-41BD-8556-BCDECF54BC4E}">
      <dgm:prSet/>
      <dgm:spPr/>
      <dgm:t>
        <a:bodyPr/>
        <a:lstStyle/>
        <a:p>
          <a:endParaRPr lang="en-US"/>
        </a:p>
      </dgm:t>
    </dgm:pt>
    <dgm:pt modelId="{82422512-F6F6-422F-A41B-776DCD4899D4}">
      <dgm:prSet phldrT="[Text]" custT="1"/>
      <dgm:spPr>
        <a:solidFill>
          <a:schemeClr val="accent6">
            <a:lumMod val="60000"/>
            <a:lumOff val="40000"/>
          </a:schemeClr>
        </a:solidFill>
      </dgm:spPr>
      <dgm:t>
        <a:bodyPr/>
        <a:lstStyle/>
        <a:p>
          <a:r>
            <a:rPr lang="en-US" sz="2800" b="1" i="1" dirty="0"/>
            <a:t>Random Sampling</a:t>
          </a:r>
        </a:p>
      </dgm:t>
    </dgm:pt>
    <dgm:pt modelId="{CD30CD2E-AAD7-4FD7-B2E1-F68323BC7564}" type="parTrans" cxnId="{BDD8965D-AC12-4892-9B71-FB9EA3246B2C}">
      <dgm:prSet/>
      <dgm:spPr/>
      <dgm:t>
        <a:bodyPr/>
        <a:lstStyle/>
        <a:p>
          <a:endParaRPr lang="en-US"/>
        </a:p>
      </dgm:t>
    </dgm:pt>
    <dgm:pt modelId="{CE7C7F29-A118-4E49-94F0-9B09BF435FDB}" type="sibTrans" cxnId="{BDD8965D-AC12-4892-9B71-FB9EA3246B2C}">
      <dgm:prSet/>
      <dgm:spPr/>
      <dgm:t>
        <a:bodyPr/>
        <a:lstStyle/>
        <a:p>
          <a:endParaRPr lang="en-US"/>
        </a:p>
      </dgm:t>
    </dgm:pt>
    <dgm:pt modelId="{0F4ADBC3-DFFC-4CC9-BCDF-2434C80691ED}">
      <dgm:prSet phldrT="[Text]" custT="1"/>
      <dgm:spPr>
        <a:solidFill>
          <a:schemeClr val="accent4">
            <a:lumMod val="60000"/>
            <a:lumOff val="40000"/>
          </a:schemeClr>
        </a:solidFill>
      </dgm:spPr>
      <dgm:t>
        <a:bodyPr/>
        <a:lstStyle/>
        <a:p>
          <a:r>
            <a:rPr lang="en-US" sz="2800" b="1" i="1" dirty="0"/>
            <a:t>Non-random Sampling</a:t>
          </a:r>
        </a:p>
      </dgm:t>
    </dgm:pt>
    <dgm:pt modelId="{62B428D4-4546-448B-AEB0-B71C1AFDB9AE}" type="parTrans" cxnId="{F36CDF2E-52A5-4E73-92E0-59EFDAF0EA27}">
      <dgm:prSet/>
      <dgm:spPr/>
      <dgm:t>
        <a:bodyPr/>
        <a:lstStyle/>
        <a:p>
          <a:endParaRPr lang="en-US"/>
        </a:p>
      </dgm:t>
    </dgm:pt>
    <dgm:pt modelId="{60ABF6D2-C5AE-4117-88AD-4EF01D22D1CA}" type="sibTrans" cxnId="{F36CDF2E-52A5-4E73-92E0-59EFDAF0EA27}">
      <dgm:prSet/>
      <dgm:spPr/>
      <dgm:t>
        <a:bodyPr/>
        <a:lstStyle/>
        <a:p>
          <a:endParaRPr lang="en-US"/>
        </a:p>
      </dgm:t>
    </dgm:pt>
    <dgm:pt modelId="{116A12BD-8B51-4F1F-A31C-3C3318402656}" type="pres">
      <dgm:prSet presAssocID="{BC02DFAB-4FE8-48B9-8F29-05DCB7BD3173}" presName="composite" presStyleCnt="0">
        <dgm:presLayoutVars>
          <dgm:chMax val="1"/>
          <dgm:dir/>
          <dgm:resizeHandles val="exact"/>
        </dgm:presLayoutVars>
      </dgm:prSet>
      <dgm:spPr/>
    </dgm:pt>
    <dgm:pt modelId="{7FDE2C71-DA5B-4B0C-B407-E7E5CE2533F0}" type="pres">
      <dgm:prSet presAssocID="{BC02DFAB-4FE8-48B9-8F29-05DCB7BD3173}" presName="radial" presStyleCnt="0">
        <dgm:presLayoutVars>
          <dgm:animLvl val="ctr"/>
        </dgm:presLayoutVars>
      </dgm:prSet>
      <dgm:spPr/>
    </dgm:pt>
    <dgm:pt modelId="{B55D7345-54B8-429A-9651-07E7030893EB}" type="pres">
      <dgm:prSet presAssocID="{F85BD1F0-4B07-41D1-A648-5EA1F3F3A529}" presName="centerShape" presStyleLbl="vennNode1" presStyleIdx="0" presStyleCnt="3" custScaleX="122197" custScaleY="109521"/>
      <dgm:spPr/>
    </dgm:pt>
    <dgm:pt modelId="{CABF2CC7-059C-4E9F-8B31-8318C6A775B4}" type="pres">
      <dgm:prSet presAssocID="{82422512-F6F6-422F-A41B-776DCD4899D4}" presName="node" presStyleLbl="vennNode1" presStyleIdx="1" presStyleCnt="3" custScaleX="169349" custScaleY="108638" custRadScaleRad="130741" custRadScaleInc="-53336">
        <dgm:presLayoutVars>
          <dgm:bulletEnabled val="1"/>
        </dgm:presLayoutVars>
      </dgm:prSet>
      <dgm:spPr/>
    </dgm:pt>
    <dgm:pt modelId="{F741411E-B71D-4E75-A054-164C2BBDCEFE}" type="pres">
      <dgm:prSet presAssocID="{0F4ADBC3-DFFC-4CC9-BCDF-2434C80691ED}" presName="node" presStyleLbl="vennNode1" presStyleIdx="2" presStyleCnt="3" custScaleX="165296" custRadScaleRad="132660" custRadScaleInc="-47861">
        <dgm:presLayoutVars>
          <dgm:bulletEnabled val="1"/>
        </dgm:presLayoutVars>
      </dgm:prSet>
      <dgm:spPr/>
    </dgm:pt>
  </dgm:ptLst>
  <dgm:cxnLst>
    <dgm:cxn modelId="{1F222F20-24C0-4341-B1FC-CE74FE787EA0}" type="presOf" srcId="{0F4ADBC3-DFFC-4CC9-BCDF-2434C80691ED}" destId="{F741411E-B71D-4E75-A054-164C2BBDCEFE}" srcOrd="0" destOrd="0" presId="urn:microsoft.com/office/officeart/2005/8/layout/radial3"/>
    <dgm:cxn modelId="{F36CDF2E-52A5-4E73-92E0-59EFDAF0EA27}" srcId="{F85BD1F0-4B07-41D1-A648-5EA1F3F3A529}" destId="{0F4ADBC3-DFFC-4CC9-BCDF-2434C80691ED}" srcOrd="1" destOrd="0" parTransId="{62B428D4-4546-448B-AEB0-B71C1AFDB9AE}" sibTransId="{60ABF6D2-C5AE-4117-88AD-4EF01D22D1CA}"/>
    <dgm:cxn modelId="{BDD8965D-AC12-4892-9B71-FB9EA3246B2C}" srcId="{F85BD1F0-4B07-41D1-A648-5EA1F3F3A529}" destId="{82422512-F6F6-422F-A41B-776DCD4899D4}" srcOrd="0" destOrd="0" parTransId="{CD30CD2E-AAD7-4FD7-B2E1-F68323BC7564}" sibTransId="{CE7C7F29-A118-4E49-94F0-9B09BF435FDB}"/>
    <dgm:cxn modelId="{CA7AEDA5-4ECD-4792-B3A1-FCF8F0C4225C}" type="presOf" srcId="{BC02DFAB-4FE8-48B9-8F29-05DCB7BD3173}" destId="{116A12BD-8B51-4F1F-A31C-3C3318402656}" srcOrd="0" destOrd="0" presId="urn:microsoft.com/office/officeart/2005/8/layout/radial3"/>
    <dgm:cxn modelId="{399A60D8-9FAB-49BA-9439-6E63BB9C252D}" type="presOf" srcId="{82422512-F6F6-422F-A41B-776DCD4899D4}" destId="{CABF2CC7-059C-4E9F-8B31-8318C6A775B4}" srcOrd="0" destOrd="0" presId="urn:microsoft.com/office/officeart/2005/8/layout/radial3"/>
    <dgm:cxn modelId="{BBB34ADC-4804-4087-9599-B7BB53AB346A}" type="presOf" srcId="{F85BD1F0-4B07-41D1-A648-5EA1F3F3A529}" destId="{B55D7345-54B8-429A-9651-07E7030893EB}" srcOrd="0" destOrd="0" presId="urn:microsoft.com/office/officeart/2005/8/layout/radial3"/>
    <dgm:cxn modelId="{2699E4EF-FC47-41BD-8556-BCDECF54BC4E}" srcId="{BC02DFAB-4FE8-48B9-8F29-05DCB7BD3173}" destId="{F85BD1F0-4B07-41D1-A648-5EA1F3F3A529}" srcOrd="0" destOrd="0" parTransId="{AF1B9499-DA23-434E-AA12-8ACA6FFE02BC}" sibTransId="{1A7FD71F-D460-4E91-97A8-C88B9E6D5EF3}"/>
    <dgm:cxn modelId="{B1449EE6-550F-4032-B018-215A4DD7ABB3}" type="presParOf" srcId="{116A12BD-8B51-4F1F-A31C-3C3318402656}" destId="{7FDE2C71-DA5B-4B0C-B407-E7E5CE2533F0}" srcOrd="0" destOrd="0" presId="urn:microsoft.com/office/officeart/2005/8/layout/radial3"/>
    <dgm:cxn modelId="{3B12FD29-7017-426C-8AC5-E190475DB773}" type="presParOf" srcId="{7FDE2C71-DA5B-4B0C-B407-E7E5CE2533F0}" destId="{B55D7345-54B8-429A-9651-07E7030893EB}" srcOrd="0" destOrd="0" presId="urn:microsoft.com/office/officeart/2005/8/layout/radial3"/>
    <dgm:cxn modelId="{57671252-5ACC-4A16-BEF6-E569262C0026}" type="presParOf" srcId="{7FDE2C71-DA5B-4B0C-B407-E7E5CE2533F0}" destId="{CABF2CC7-059C-4E9F-8B31-8318C6A775B4}" srcOrd="1" destOrd="0" presId="urn:microsoft.com/office/officeart/2005/8/layout/radial3"/>
    <dgm:cxn modelId="{23C12FC7-B138-4345-9C85-D6760067A98F}" type="presParOf" srcId="{7FDE2C71-DA5B-4B0C-B407-E7E5CE2533F0}" destId="{F741411E-B71D-4E75-A054-164C2BBDCEFE}" srcOrd="2" destOrd="0" presId="urn:microsoft.com/office/officeart/2005/8/layout/radial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C8221-4072-4914-91BE-29E8FBA979F7}">
      <dsp:nvSpPr>
        <dsp:cNvPr id="0" name=""/>
        <dsp:cNvSpPr/>
      </dsp:nvSpPr>
      <dsp:spPr>
        <a:xfrm>
          <a:off x="5756856" y="1716007"/>
          <a:ext cx="4073018" cy="706887"/>
        </a:xfrm>
        <a:custGeom>
          <a:avLst/>
          <a:gdLst/>
          <a:ahLst/>
          <a:cxnLst/>
          <a:rect l="0" t="0" r="0" b="0"/>
          <a:pathLst>
            <a:path>
              <a:moveTo>
                <a:pt x="0" y="0"/>
              </a:moveTo>
              <a:lnTo>
                <a:pt x="0" y="353443"/>
              </a:lnTo>
              <a:lnTo>
                <a:pt x="4073018" y="353443"/>
              </a:lnTo>
              <a:lnTo>
                <a:pt x="4073018" y="706887"/>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8F5FE01-4FC0-4F6E-88E0-817F5F6B824E}">
      <dsp:nvSpPr>
        <dsp:cNvPr id="0" name=""/>
        <dsp:cNvSpPr/>
      </dsp:nvSpPr>
      <dsp:spPr>
        <a:xfrm>
          <a:off x="5711136" y="1716007"/>
          <a:ext cx="91440" cy="706887"/>
        </a:xfrm>
        <a:custGeom>
          <a:avLst/>
          <a:gdLst/>
          <a:ahLst/>
          <a:cxnLst/>
          <a:rect l="0" t="0" r="0" b="0"/>
          <a:pathLst>
            <a:path>
              <a:moveTo>
                <a:pt x="45720" y="0"/>
              </a:moveTo>
              <a:lnTo>
                <a:pt x="45720" y="706887"/>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BB028DA-9FF6-48DC-BAAE-67F3D233FF7A}">
      <dsp:nvSpPr>
        <dsp:cNvPr id="0" name=""/>
        <dsp:cNvSpPr/>
      </dsp:nvSpPr>
      <dsp:spPr>
        <a:xfrm>
          <a:off x="1683838" y="1716007"/>
          <a:ext cx="4073018" cy="706887"/>
        </a:xfrm>
        <a:custGeom>
          <a:avLst/>
          <a:gdLst/>
          <a:ahLst/>
          <a:cxnLst/>
          <a:rect l="0" t="0" r="0" b="0"/>
          <a:pathLst>
            <a:path>
              <a:moveTo>
                <a:pt x="4073018" y="0"/>
              </a:moveTo>
              <a:lnTo>
                <a:pt x="4073018" y="353443"/>
              </a:lnTo>
              <a:lnTo>
                <a:pt x="0" y="353443"/>
              </a:lnTo>
              <a:lnTo>
                <a:pt x="0" y="706887"/>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009587D-5697-40E1-A02D-C34E91CE6CED}">
      <dsp:nvSpPr>
        <dsp:cNvPr id="0" name=""/>
        <dsp:cNvSpPr/>
      </dsp:nvSpPr>
      <dsp:spPr>
        <a:xfrm>
          <a:off x="4073791" y="32942"/>
          <a:ext cx="3366130" cy="1683065"/>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n-PH" sz="3100" b="1" kern="1200" dirty="0"/>
            <a:t>Types of Experimental Research Design</a:t>
          </a:r>
        </a:p>
      </dsp:txBody>
      <dsp:txXfrm>
        <a:off x="4073791" y="32942"/>
        <a:ext cx="3366130" cy="1683065"/>
      </dsp:txXfrm>
    </dsp:sp>
    <dsp:sp modelId="{A6AB0300-7207-43E1-B8EF-4C1C23389836}">
      <dsp:nvSpPr>
        <dsp:cNvPr id="0" name=""/>
        <dsp:cNvSpPr/>
      </dsp:nvSpPr>
      <dsp:spPr>
        <a:xfrm>
          <a:off x="773" y="2422895"/>
          <a:ext cx="3366130" cy="1683065"/>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PH" sz="3000" kern="1200" dirty="0"/>
            <a:t>Pre-experimental</a:t>
          </a:r>
        </a:p>
      </dsp:txBody>
      <dsp:txXfrm>
        <a:off x="773" y="2422895"/>
        <a:ext cx="3366130" cy="1683065"/>
      </dsp:txXfrm>
    </dsp:sp>
    <dsp:sp modelId="{6109C90D-A19C-49A2-A946-71864C8B31EE}">
      <dsp:nvSpPr>
        <dsp:cNvPr id="0" name=""/>
        <dsp:cNvSpPr/>
      </dsp:nvSpPr>
      <dsp:spPr>
        <a:xfrm>
          <a:off x="4073791" y="2422895"/>
          <a:ext cx="3366130" cy="1683065"/>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n-PH" sz="3100" kern="1200" dirty="0"/>
            <a:t>Quasi-experimental</a:t>
          </a:r>
        </a:p>
      </dsp:txBody>
      <dsp:txXfrm>
        <a:off x="4073791" y="2422895"/>
        <a:ext cx="3366130" cy="1683065"/>
      </dsp:txXfrm>
    </dsp:sp>
    <dsp:sp modelId="{16E40235-8F6F-48F9-B540-483A3A09A7AC}">
      <dsp:nvSpPr>
        <dsp:cNvPr id="0" name=""/>
        <dsp:cNvSpPr/>
      </dsp:nvSpPr>
      <dsp:spPr>
        <a:xfrm>
          <a:off x="8146809" y="2422895"/>
          <a:ext cx="3366130" cy="1683065"/>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n-PH" sz="3100" kern="1200" dirty="0"/>
            <a:t>True Experimental</a:t>
          </a:r>
        </a:p>
      </dsp:txBody>
      <dsp:txXfrm>
        <a:off x="8146809" y="2422895"/>
        <a:ext cx="3366130" cy="16830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D7345-54B8-429A-9651-07E7030893EB}">
      <dsp:nvSpPr>
        <dsp:cNvPr id="0" name=""/>
        <dsp:cNvSpPr/>
      </dsp:nvSpPr>
      <dsp:spPr>
        <a:xfrm>
          <a:off x="3383282" y="1095868"/>
          <a:ext cx="3672834" cy="3291836"/>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b="1" kern="1200" dirty="0"/>
            <a:t>Sampling Method</a:t>
          </a:r>
        </a:p>
      </dsp:txBody>
      <dsp:txXfrm>
        <a:off x="3921156" y="1577946"/>
        <a:ext cx="2597086" cy="2327680"/>
      </dsp:txXfrm>
    </dsp:sp>
    <dsp:sp modelId="{CABF2CC7-059C-4E9F-8B31-8318C6A775B4}">
      <dsp:nvSpPr>
        <dsp:cNvPr id="0" name=""/>
        <dsp:cNvSpPr/>
      </dsp:nvSpPr>
      <dsp:spPr>
        <a:xfrm>
          <a:off x="1402126" y="2193174"/>
          <a:ext cx="2545033" cy="1632648"/>
        </a:xfrm>
        <a:prstGeom prst="ellipse">
          <a:avLst/>
        </a:prstGeom>
        <a:solidFill>
          <a:schemeClr val="accent6">
            <a:lumMod val="60000"/>
            <a:lumOff val="4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i="1" kern="1200" dirty="0"/>
            <a:t>Random Sampling</a:t>
          </a:r>
        </a:p>
      </dsp:txBody>
      <dsp:txXfrm>
        <a:off x="1774837" y="2432270"/>
        <a:ext cx="1799611" cy="1154456"/>
      </dsp:txXfrm>
    </dsp:sp>
    <dsp:sp modelId="{F741411E-B71D-4E75-A054-164C2BBDCEFE}">
      <dsp:nvSpPr>
        <dsp:cNvPr id="0" name=""/>
        <dsp:cNvSpPr/>
      </dsp:nvSpPr>
      <dsp:spPr>
        <a:xfrm>
          <a:off x="6568438" y="2164731"/>
          <a:ext cx="2484123" cy="1502833"/>
        </a:xfrm>
        <a:prstGeom prst="ellipse">
          <a:avLst/>
        </a:prstGeom>
        <a:solidFill>
          <a:schemeClr val="accent4">
            <a:lumMod val="60000"/>
            <a:lumOff val="4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i="1" kern="1200" dirty="0"/>
            <a:t>Non-random Sampling</a:t>
          </a:r>
        </a:p>
      </dsp:txBody>
      <dsp:txXfrm>
        <a:off x="6932229" y="2384816"/>
        <a:ext cx="1756541" cy="106266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A3C6F7-F8C7-42CA-BB05-8FB491A73FF1}" type="datetimeFigureOut">
              <a:rPr lang="en-AU" smtClean="0"/>
              <a:pPr/>
              <a:t>22/09/2021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8A99DE-2C27-47DF-BB26-AE8DF437CEA8}" type="slidenum">
              <a:rPr lang="en-AU" smtClean="0"/>
              <a:pPr/>
              <a:t>‹#›</a:t>
            </a:fld>
            <a:endParaRPr lang="en-AU" dirty="0"/>
          </a:p>
        </p:txBody>
      </p:sp>
    </p:spTree>
    <p:extLst>
      <p:ext uri="{BB962C8B-B14F-4D97-AF65-F5344CB8AC3E}">
        <p14:creationId xmlns:p14="http://schemas.microsoft.com/office/powerpoint/2010/main" val="3501567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cribbr.com/methodology/simple-random-samplin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cribbr.com/methodology/quantitative-research/"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cribbr.com/methodology/sampling-bias/"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s://www.scribbr.com/research-process/hypotheses/" TargetMode="External"/><Relationship Id="rId4" Type="http://schemas.openxmlformats.org/officeDocument/2006/relationships/hyperlink" Target="https://www.scribbr.com/methodology/qualitative-research/"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scribbr.com/methodology/sampling-bias/"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scribbr.com/research-process/hypotheses/" TargetMode="External"/><Relationship Id="rId4" Type="http://schemas.openxmlformats.org/officeDocument/2006/relationships/hyperlink" Target="https://www.scribbr.com/methodology/qualitative-research/"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BA8A99DE-2C27-47DF-BB26-AE8DF437CEA8}" type="slidenum">
              <a:rPr lang="en-AU" smtClean="0"/>
              <a:pPr/>
              <a:t>1</a:t>
            </a:fld>
            <a:endParaRPr lang="en-AU" dirty="0"/>
          </a:p>
        </p:txBody>
      </p:sp>
    </p:spTree>
    <p:extLst>
      <p:ext uri="{BB962C8B-B14F-4D97-AF65-F5344CB8AC3E}">
        <p14:creationId xmlns:p14="http://schemas.microsoft.com/office/powerpoint/2010/main" val="950755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10</a:t>
            </a:fld>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r>
              <a:rPr lang="en-PH" sz="1500" cap="none" dirty="0">
                <a:latin typeface="Verdana" panose="020B0604030504040204" pitchFamily="34" charset="0"/>
                <a:ea typeface="Verdana" panose="020B0604030504040204" pitchFamily="34" charset="0"/>
              </a:rPr>
              <a:t>Say for example, </a:t>
            </a:r>
            <a:r>
              <a:rPr lang="en-PH" sz="1500" dirty="0">
                <a:latin typeface="Verdana" panose="020B0604030504040204" pitchFamily="34" charset="0"/>
                <a:ea typeface="Verdana" panose="020B0604030504040204" pitchFamily="34" charset="0"/>
              </a:rPr>
              <a:t>I</a:t>
            </a:r>
            <a:r>
              <a:rPr lang="en-PH" sz="1500" cap="none" dirty="0">
                <a:latin typeface="Verdana" panose="020B0604030504040204" pitchFamily="34" charset="0"/>
                <a:ea typeface="Verdana" panose="020B0604030504040204" pitchFamily="34" charset="0"/>
              </a:rPr>
              <a:t> want to find out the effects of contextualized reading toolkit to my struggling readers.  So the independent variable which is the contextualized reading toolkit is the treatment or intervention. And it is only intended to be used by the struggling readers. Therefore , </a:t>
            </a:r>
            <a:r>
              <a:rPr lang="en-PH" sz="1500" dirty="0">
                <a:latin typeface="Verdana" panose="020B0604030504040204" pitchFamily="34" charset="0"/>
                <a:ea typeface="Verdana" panose="020B0604030504040204" pitchFamily="34" charset="0"/>
              </a:rPr>
              <a:t>I</a:t>
            </a:r>
            <a:r>
              <a:rPr lang="en-PH" sz="1500" cap="none" dirty="0">
                <a:latin typeface="Verdana" panose="020B0604030504040204" pitchFamily="34" charset="0"/>
                <a:ea typeface="Verdana" panose="020B0604030504040204" pitchFamily="34" charset="0"/>
              </a:rPr>
              <a:t> only have one group the experimental group which is the struggling readers. The struggling readers will use the contextualized reading toolkit. I don’t have a control group. Therefore, </a:t>
            </a:r>
            <a:r>
              <a:rPr lang="en-PH" sz="1500" dirty="0">
                <a:latin typeface="Verdana" panose="020B0604030504040204" pitchFamily="34" charset="0"/>
                <a:ea typeface="Verdana" panose="020B0604030504040204" pitchFamily="34" charset="0"/>
              </a:rPr>
              <a:t>I</a:t>
            </a:r>
            <a:r>
              <a:rPr lang="en-PH" sz="1500" cap="none" dirty="0">
                <a:latin typeface="Verdana" panose="020B0604030504040204" pitchFamily="34" charset="0"/>
                <a:ea typeface="Verdana" panose="020B0604030504040204" pitchFamily="34" charset="0"/>
              </a:rPr>
              <a:t> am using the pre-experimental research design.</a:t>
            </a:r>
          </a:p>
        </p:txBody>
      </p:sp>
      <p:sp>
        <p:nvSpPr>
          <p:cNvPr id="4" name="Slide Number Placeholder 3"/>
          <p:cNvSpPr>
            <a:spLocks noGrp="1"/>
          </p:cNvSpPr>
          <p:nvPr>
            <p:ph type="sldNum" sz="quarter" idx="10"/>
          </p:nvPr>
        </p:nvSpPr>
        <p:spPr/>
        <p:txBody>
          <a:bodyPr/>
          <a:lstStyle/>
          <a:p>
            <a:fld id="{BA8A99DE-2C27-47DF-BB26-AE8DF437CEA8}" type="slidenum">
              <a:rPr lang="en-AU" smtClean="0"/>
              <a:pPr/>
              <a:t>11</a:t>
            </a:fld>
            <a:endParaRPr lang="en-A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t"/>
            <a:r>
              <a:rPr lang="en-US" sz="2000" dirty="0">
                <a:ea typeface="Verdana" panose="020B0604030504040204" pitchFamily="34" charset="0"/>
              </a:rPr>
              <a:t>Lets use the example that I gave earlier. There are 4sections in the grade 5 level of your school and you want to find out the effects of Mozart classical music to the academic performance of the pupils in Math. Using Non-</a:t>
            </a:r>
            <a:r>
              <a:rPr lang="en-US" sz="2000" dirty="0" err="1">
                <a:ea typeface="Verdana" panose="020B0604030504040204" pitchFamily="34" charset="0"/>
              </a:rPr>
              <a:t>radom</a:t>
            </a:r>
            <a:r>
              <a:rPr lang="en-US" sz="2000" dirty="0">
                <a:ea typeface="Verdana" panose="020B0604030504040204" pitchFamily="34" charset="0"/>
              </a:rPr>
              <a:t> sampling, you will directly choose section 1 as the experimental group and section 2 as the control group because these are the 2 sections that you handle. You are not teaching Math in sections 3 and 4. It is more convenient for you to have the first two sections. Therefore, in this case you are using a Quasi-experimental research design.</a:t>
            </a:r>
          </a:p>
          <a:p>
            <a:pPr rtl="0" eaLnBrk="1" fontAlgn="t" latinLnBrk="0" hangingPunct="1"/>
            <a:endParaRPr lang="en-PH" sz="20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12</a:t>
            </a:fld>
            <a:endParaRPr lang="en-A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fontAlgn="t"/>
            <a:r>
              <a:rPr lang="en-US" sz="2800" dirty="0">
                <a:ea typeface="Verdana" panose="020B0604030504040204" pitchFamily="34" charset="0"/>
              </a:rPr>
              <a:t>Let’s use again the example that I mentioned a while ago. There are 4sections for grade 5 level in your school. You want to find out if the use of Mozart Classical Music can help improve the Academic Performance of the pupils in Math. And you only need 2 groups. So you put the names of all grade 5 pupils from section 1 to section 4 in a box. From that box, you pick 30 pupils to be assigned in the experimental group and another 30 pupils to be assigned in the control group. Since all the grade 5 pupils are given the chance to be selected as a sample, thus, in this case, you are using the true-experimental research design.</a:t>
            </a:r>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13</a:t>
            </a:fld>
            <a:endParaRPr lang="en-A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i="0" kern="1200" dirty="0">
                <a:solidFill>
                  <a:schemeClr val="tx1"/>
                </a:solidFill>
                <a:latin typeface="+mn-lt"/>
                <a:ea typeface="+mn-ea"/>
                <a:cs typeface="+mn-cs"/>
              </a:rPr>
              <a:t>Simple random sampling</a:t>
            </a:r>
          </a:p>
          <a:p>
            <a:r>
              <a:rPr lang="en-US" sz="1200" b="0" i="0" kern="1200" dirty="0">
                <a:solidFill>
                  <a:schemeClr val="tx1"/>
                </a:solidFill>
                <a:latin typeface="+mn-lt"/>
                <a:ea typeface="+mn-ea"/>
                <a:cs typeface="+mn-cs"/>
              </a:rPr>
              <a:t>In a </a:t>
            </a:r>
            <a:r>
              <a:rPr lang="en-US" sz="1200" b="0" i="0" u="none" strike="noStrike" kern="1200" dirty="0">
                <a:solidFill>
                  <a:schemeClr val="tx1"/>
                </a:solidFill>
                <a:latin typeface="+mn-lt"/>
                <a:ea typeface="+mn-ea"/>
                <a:cs typeface="+mn-cs"/>
                <a:hlinkClick r:id="rId3"/>
              </a:rPr>
              <a:t>simple random sample</a:t>
            </a:r>
            <a:r>
              <a:rPr lang="en-US" sz="1200" b="0" i="0" kern="1200" dirty="0">
                <a:solidFill>
                  <a:schemeClr val="tx1"/>
                </a:solidFill>
                <a:latin typeface="+mn-lt"/>
                <a:ea typeface="+mn-ea"/>
                <a:cs typeface="+mn-cs"/>
              </a:rPr>
              <a:t>, every member of the population has an equal chance of being selected. Your sampling frame should include the whole population.</a:t>
            </a:r>
          </a:p>
          <a:p>
            <a:r>
              <a:rPr lang="en-US" sz="1200" b="0" i="0" kern="1200" dirty="0">
                <a:solidFill>
                  <a:schemeClr val="tx1"/>
                </a:solidFill>
                <a:latin typeface="+mn-lt"/>
                <a:ea typeface="+mn-ea"/>
                <a:cs typeface="+mn-cs"/>
              </a:rPr>
              <a:t>To conduct this type of sampling, you can use tools like random number generators,</a:t>
            </a:r>
            <a:r>
              <a:rPr lang="en-US" sz="1200" b="0" i="0" kern="1200" baseline="0" dirty="0">
                <a:solidFill>
                  <a:schemeClr val="tx1"/>
                </a:solidFill>
                <a:latin typeface="+mn-lt"/>
                <a:ea typeface="+mn-ea"/>
                <a:cs typeface="+mn-cs"/>
              </a:rPr>
              <a:t> lottery </a:t>
            </a:r>
            <a:r>
              <a:rPr lang="en-US" sz="1200" b="0" i="0" kern="1200" dirty="0">
                <a:solidFill>
                  <a:schemeClr val="tx1"/>
                </a:solidFill>
                <a:latin typeface="+mn-lt"/>
                <a:ea typeface="+mn-ea"/>
                <a:cs typeface="+mn-cs"/>
              </a:rPr>
              <a:t>or other techniques that are based entirely on chance. </a:t>
            </a:r>
            <a:endParaRPr lang="en-US" sz="1200" b="0" i="0" kern="1200" baseline="0" dirty="0">
              <a:solidFill>
                <a:schemeClr val="tx1"/>
              </a:solidFill>
              <a:latin typeface="+mn-lt"/>
              <a:ea typeface="+mn-ea"/>
              <a:cs typeface="+mn-cs"/>
            </a:endParaRPr>
          </a:p>
          <a:p>
            <a:r>
              <a:rPr lang="en-US" sz="1200" b="1" i="0" kern="1200" dirty="0">
                <a:solidFill>
                  <a:schemeClr val="tx1"/>
                </a:solidFill>
                <a:latin typeface="+mn-lt"/>
                <a:ea typeface="+mn-ea"/>
                <a:cs typeface="+mn-cs"/>
              </a:rPr>
              <a:t>Systematic sampling</a:t>
            </a:r>
            <a:r>
              <a:rPr lang="en-US" sz="1200" b="0" i="0" kern="1200" dirty="0">
                <a:solidFill>
                  <a:schemeClr val="tx1"/>
                </a:solidFill>
                <a:latin typeface="+mn-lt"/>
                <a:ea typeface="+mn-ea"/>
                <a:cs typeface="+mn-cs"/>
              </a:rPr>
              <a:t> is similar to simple random sampling, but it is usually slightly easier to conduct. Every member of the population is listed with a number, but instead of randomly generating numbers, individuals are chosen at regular intervals. Example. All students in the grade 5 level are listed in alphabetical order. You assigned a number to every student. From the first 10 numbers, you randomly select a starting point: number 7. From number 7 onwards, every 10th person on the list is selected (7, 17, 27, 37, and so on), and you end up with a sample of 60 students.</a:t>
            </a:r>
          </a:p>
          <a:p>
            <a:r>
              <a:rPr lang="en-US" sz="1200" b="1" i="0" kern="1200" dirty="0">
                <a:solidFill>
                  <a:schemeClr val="tx1"/>
                </a:solidFill>
                <a:latin typeface="+mn-lt"/>
                <a:ea typeface="+mn-ea"/>
                <a:cs typeface="+mn-cs"/>
              </a:rPr>
              <a:t>Stratified sampling</a:t>
            </a:r>
          </a:p>
          <a:p>
            <a:r>
              <a:rPr lang="en-US" sz="1200" b="0" i="0" kern="1200" dirty="0">
                <a:solidFill>
                  <a:schemeClr val="tx1"/>
                </a:solidFill>
                <a:latin typeface="+mn-lt"/>
                <a:ea typeface="+mn-ea"/>
                <a:cs typeface="+mn-cs"/>
              </a:rPr>
              <a:t>This sampling method is appropriate when the population has mixed characteristics, and you want to ensure that every characteristic is proportionally represented in the sample.</a:t>
            </a:r>
          </a:p>
          <a:p>
            <a:r>
              <a:rPr lang="en-US" sz="1200" b="0" i="0" kern="1200" dirty="0">
                <a:solidFill>
                  <a:schemeClr val="tx1"/>
                </a:solidFill>
                <a:latin typeface="+mn-lt"/>
                <a:ea typeface="+mn-ea"/>
                <a:cs typeface="+mn-cs"/>
              </a:rPr>
              <a:t>You divide the population into subgroups (called strata) based on the relevant characteristic (e.g. gender, age range).</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From the overall proportions of the population, you calculate how many people should be sampled from each subgroup. Then you use random or systematic sampling to select a sample from each subgroup.</a:t>
            </a:r>
          </a:p>
          <a:p>
            <a:r>
              <a:rPr lang="en-US" sz="1200" b="1" i="0" kern="1200" dirty="0">
                <a:solidFill>
                  <a:schemeClr val="tx1"/>
                </a:solidFill>
                <a:latin typeface="+mn-lt"/>
                <a:ea typeface="+mn-ea"/>
                <a:cs typeface="+mn-cs"/>
              </a:rPr>
              <a:t>Cluster sampling </a:t>
            </a:r>
            <a:r>
              <a:rPr lang="en-US" sz="1200" b="0" i="0" kern="1200" dirty="0">
                <a:solidFill>
                  <a:schemeClr val="tx1"/>
                </a:solidFill>
                <a:latin typeface="+mn-lt"/>
                <a:ea typeface="+mn-ea"/>
                <a:cs typeface="+mn-cs"/>
              </a:rPr>
              <a:t>also involves dividing the population into subgroups, but each subgroup should have similar characteristics to the whole sample. Instead of sampling individuals from each subgroup, you randomly select entire subgroups.</a:t>
            </a:r>
          </a:p>
          <a:p>
            <a:r>
              <a:rPr lang="en-US" sz="1200" b="0" i="0" kern="1200" dirty="0">
                <a:solidFill>
                  <a:schemeClr val="tx1"/>
                </a:solidFill>
                <a:latin typeface="+mn-lt"/>
                <a:ea typeface="+mn-ea"/>
                <a:cs typeface="+mn-cs"/>
              </a:rPr>
              <a:t>For non-random sampling, A </a:t>
            </a:r>
            <a:r>
              <a:rPr lang="en-US" sz="1200" b="1" i="0" kern="1200" dirty="0">
                <a:solidFill>
                  <a:schemeClr val="tx1"/>
                </a:solidFill>
                <a:latin typeface="+mn-lt"/>
                <a:ea typeface="+mn-ea"/>
                <a:cs typeface="+mn-cs"/>
              </a:rPr>
              <a:t>convenience</a:t>
            </a:r>
            <a:r>
              <a:rPr lang="en-US" sz="1200" b="0" i="0" kern="1200" dirty="0">
                <a:solidFill>
                  <a:schemeClr val="tx1"/>
                </a:solidFill>
                <a:latin typeface="+mn-lt"/>
                <a:ea typeface="+mn-ea"/>
                <a:cs typeface="+mn-cs"/>
              </a:rPr>
              <a:t> sample simply includes the individuals who happen to be most accessible to the researcher.</a:t>
            </a:r>
          </a:p>
          <a:p>
            <a:r>
              <a:rPr lang="en-US" dirty="0"/>
              <a:t>Similar to a convenience sample, a </a:t>
            </a:r>
            <a:r>
              <a:rPr lang="en-US" b="1" dirty="0"/>
              <a:t>voluntary</a:t>
            </a:r>
            <a:r>
              <a:rPr lang="en-US" dirty="0"/>
              <a:t> response sample is mainly based on ease of access. Instead of the researcher choosing participants and directly contacting them, people volunteer themselves (e.g. by responding to a public online survey).</a:t>
            </a:r>
          </a:p>
          <a:p>
            <a:r>
              <a:rPr lang="en-US" sz="1200" b="1" i="0" kern="1200" dirty="0">
                <a:solidFill>
                  <a:schemeClr val="tx1"/>
                </a:solidFill>
                <a:latin typeface="+mn-lt"/>
                <a:ea typeface="+mn-ea"/>
                <a:cs typeface="+mn-cs"/>
              </a:rPr>
              <a:t>Purposive sampling</a:t>
            </a:r>
            <a:r>
              <a:rPr lang="en-US" sz="1200" b="1" i="0" kern="1200" baseline="0" dirty="0">
                <a:solidFill>
                  <a:schemeClr val="tx1"/>
                </a:solidFill>
                <a:latin typeface="+mn-lt"/>
                <a:ea typeface="+mn-ea"/>
                <a:cs typeface="+mn-cs"/>
              </a:rPr>
              <a:t> </a:t>
            </a:r>
            <a:r>
              <a:rPr lang="en-US" sz="1200" b="0" i="0" kern="1200" baseline="0" dirty="0">
                <a:solidFill>
                  <a:schemeClr val="tx1"/>
                </a:solidFill>
                <a:latin typeface="+mn-lt"/>
                <a:ea typeface="+mn-ea"/>
                <a:cs typeface="+mn-cs"/>
              </a:rPr>
              <a:t>i</a:t>
            </a:r>
            <a:r>
              <a:rPr lang="en-US" sz="1200" b="0" i="0" kern="1200" dirty="0">
                <a:solidFill>
                  <a:schemeClr val="tx1"/>
                </a:solidFill>
                <a:latin typeface="+mn-lt"/>
                <a:ea typeface="+mn-ea"/>
                <a:cs typeface="+mn-cs"/>
              </a:rPr>
              <a:t>nvolves the researcher using their </a:t>
            </a:r>
            <a:r>
              <a:rPr lang="en-US" sz="1200" b="0" i="0" kern="1200" dirty="0" err="1">
                <a:solidFill>
                  <a:schemeClr val="tx1"/>
                </a:solidFill>
                <a:latin typeface="+mn-lt"/>
                <a:ea typeface="+mn-ea"/>
                <a:cs typeface="+mn-cs"/>
              </a:rPr>
              <a:t>judgement</a:t>
            </a:r>
            <a:r>
              <a:rPr lang="en-US" sz="1200" b="0" i="0" kern="1200" dirty="0">
                <a:solidFill>
                  <a:schemeClr val="tx1"/>
                </a:solidFill>
                <a:latin typeface="+mn-lt"/>
                <a:ea typeface="+mn-ea"/>
                <a:cs typeface="+mn-cs"/>
              </a:rPr>
              <a:t> to select a sample that is most useful to the purposes of the research.</a:t>
            </a:r>
          </a:p>
          <a:p>
            <a:r>
              <a:rPr lang="en-US" sz="1200" b="0" i="0" kern="1200" dirty="0">
                <a:solidFill>
                  <a:schemeClr val="tx1"/>
                </a:solidFill>
                <a:latin typeface="+mn-lt"/>
                <a:ea typeface="+mn-ea"/>
                <a:cs typeface="+mn-cs"/>
              </a:rPr>
              <a:t>If the population is hard to access, </a:t>
            </a:r>
            <a:r>
              <a:rPr lang="en-US" sz="1200" b="1" i="0" kern="1200" dirty="0">
                <a:solidFill>
                  <a:schemeClr val="tx1"/>
                </a:solidFill>
                <a:latin typeface="+mn-lt"/>
                <a:ea typeface="+mn-ea"/>
                <a:cs typeface="+mn-cs"/>
              </a:rPr>
              <a:t>snowball sampling</a:t>
            </a:r>
            <a:r>
              <a:rPr lang="en-US" sz="1200" b="0" i="0" kern="1200" dirty="0">
                <a:solidFill>
                  <a:schemeClr val="tx1"/>
                </a:solidFill>
                <a:latin typeface="+mn-lt"/>
                <a:ea typeface="+mn-ea"/>
                <a:cs typeface="+mn-cs"/>
              </a:rPr>
              <a:t> can be used to recruit participants via other participants.</a:t>
            </a:r>
          </a:p>
          <a:p>
            <a:endParaRPr lang="en-US" sz="1200" b="0" i="0" kern="1200" dirty="0">
              <a:solidFill>
                <a:schemeClr val="tx1"/>
              </a:solidFill>
              <a:latin typeface="+mn-lt"/>
              <a:ea typeface="+mn-ea"/>
              <a:cs typeface="+mn-cs"/>
            </a:endParaRPr>
          </a:p>
          <a:p>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14</a:t>
            </a:fld>
            <a:endParaRPr lang="en-A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fontAlgn="t"/>
            <a:r>
              <a:rPr lang="en-US" sz="2800" dirty="0"/>
              <a:t>As I explained earlier, probability or random sampling means that every member of the population has a chance of being selected. It is mainly used in </a:t>
            </a:r>
            <a:r>
              <a:rPr lang="en-US" sz="2800" dirty="0">
                <a:hlinkClick r:id="rId3"/>
              </a:rPr>
              <a:t>quantitative research</a:t>
            </a:r>
            <a:r>
              <a:rPr lang="en-US" sz="2800" dirty="0"/>
              <a:t>. If you want to produce results that are representative of the whole population, and you want to generalize the results from your study, you need to use a probability or random sampling technique.</a:t>
            </a:r>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15</a:t>
            </a:fld>
            <a:endParaRPr lang="en-A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2800" dirty="0"/>
              <a:t>In a non-probability or non-random sample, individuals are selected based on non-random criteria, and not every individual has a chance of being included.</a:t>
            </a:r>
          </a:p>
          <a:p>
            <a:r>
              <a:rPr lang="en-US" sz="2800" dirty="0"/>
              <a:t>This type of sample is easier and cheaper to access, but it has a higher risk of </a:t>
            </a:r>
            <a:r>
              <a:rPr lang="en-US" sz="2800" dirty="0">
                <a:hlinkClick r:id="rId3"/>
              </a:rPr>
              <a:t>sampling bias</a:t>
            </a:r>
            <a:r>
              <a:rPr lang="en-US" sz="2800" dirty="0"/>
              <a:t>, and </a:t>
            </a:r>
            <a:r>
              <a:rPr lang="en-US" sz="2800" b="1" dirty="0"/>
              <a:t>you can’t use it to make valid statistical inferences about the whole population. You cannot generalized the results in your study when you use this type of sampling method.</a:t>
            </a:r>
          </a:p>
          <a:p>
            <a:r>
              <a:rPr lang="en-US" sz="2800" dirty="0"/>
              <a:t>Non-random sampling techniques are often appropriate for exploratory and </a:t>
            </a:r>
            <a:r>
              <a:rPr lang="en-US" sz="2800" dirty="0">
                <a:hlinkClick r:id="rId4"/>
              </a:rPr>
              <a:t>qualitative research</a:t>
            </a:r>
            <a:r>
              <a:rPr lang="en-US" sz="2800" dirty="0"/>
              <a:t>. In these types of research, </a:t>
            </a:r>
            <a:r>
              <a:rPr lang="en-US" sz="2800" b="1" dirty="0"/>
              <a:t>the aim is not to test a</a:t>
            </a:r>
            <a:r>
              <a:rPr lang="en-US" sz="2800" b="1" dirty="0">
                <a:hlinkClick r:id="rId5"/>
              </a:rPr>
              <a:t> hypothesis</a:t>
            </a:r>
            <a:r>
              <a:rPr lang="en-US" sz="2800" b="1" dirty="0"/>
              <a:t> about a broad population, but to develop an initial understanding of a small or under-researched population.</a:t>
            </a:r>
          </a:p>
          <a:p>
            <a:pPr rtl="0" eaLnBrk="1" fontAlgn="t" latinLnBrk="0" hangingPunct="1"/>
            <a:r>
              <a:rPr lang="en-US" sz="2800" kern="1200" cap="none" spc="-85" dirty="0">
                <a:solidFill>
                  <a:schemeClr val="tx1"/>
                </a:solidFill>
                <a:latin typeface="+mn-lt"/>
                <a:ea typeface="+mn-ea"/>
                <a:cs typeface="Verdana"/>
              </a:rPr>
              <a:t>It </a:t>
            </a:r>
            <a:r>
              <a:rPr lang="en-US" sz="2800" kern="1200" cap="none" spc="-30" dirty="0">
                <a:solidFill>
                  <a:schemeClr val="tx1"/>
                </a:solidFill>
                <a:latin typeface="+mn-lt"/>
                <a:ea typeface="+mn-ea"/>
                <a:cs typeface="Verdana"/>
              </a:rPr>
              <a:t>is </a:t>
            </a:r>
            <a:r>
              <a:rPr lang="en-US" sz="2800" kern="1200" cap="none" spc="-15" dirty="0">
                <a:solidFill>
                  <a:schemeClr val="tx1"/>
                </a:solidFill>
                <a:latin typeface="+mn-lt"/>
                <a:ea typeface="+mn-ea"/>
                <a:cs typeface="Verdana"/>
              </a:rPr>
              <a:t>desirable that sampling </a:t>
            </a:r>
            <a:r>
              <a:rPr lang="en-US" sz="2800" kern="1200" cap="none" dirty="0">
                <a:solidFill>
                  <a:schemeClr val="tx1"/>
                </a:solidFill>
                <a:latin typeface="+mn-lt"/>
                <a:ea typeface="+mn-ea"/>
                <a:cs typeface="Verdana"/>
              </a:rPr>
              <a:t>method for </a:t>
            </a:r>
            <a:r>
              <a:rPr lang="en-US" sz="2800" kern="1200" cap="none" spc="-20" dirty="0">
                <a:solidFill>
                  <a:schemeClr val="tx1"/>
                </a:solidFill>
                <a:latin typeface="+mn-lt"/>
                <a:ea typeface="+mn-ea"/>
                <a:cs typeface="Verdana"/>
              </a:rPr>
              <a:t>experiments </a:t>
            </a:r>
            <a:r>
              <a:rPr lang="en-US" sz="2800" kern="1200" cap="none" spc="15" dirty="0">
                <a:solidFill>
                  <a:schemeClr val="tx1"/>
                </a:solidFill>
                <a:latin typeface="+mn-lt"/>
                <a:ea typeface="+mn-ea"/>
                <a:cs typeface="Verdana"/>
              </a:rPr>
              <a:t>be </a:t>
            </a:r>
            <a:r>
              <a:rPr lang="en-US" sz="2800" kern="1200" cap="none" spc="-35" dirty="0">
                <a:solidFill>
                  <a:schemeClr val="tx1"/>
                </a:solidFill>
                <a:latin typeface="+mn-lt"/>
                <a:ea typeface="+mn-ea"/>
                <a:cs typeface="Verdana"/>
              </a:rPr>
              <a:t>random. </a:t>
            </a:r>
            <a:r>
              <a:rPr lang="en-US" sz="2800" kern="1200" cap="none" spc="-50" dirty="0">
                <a:solidFill>
                  <a:schemeClr val="tx1"/>
                </a:solidFill>
                <a:latin typeface="+mn-lt"/>
                <a:ea typeface="+mn-ea"/>
                <a:cs typeface="Verdana"/>
              </a:rPr>
              <a:t>However, </a:t>
            </a:r>
            <a:r>
              <a:rPr lang="en-US" sz="2800" kern="1200" cap="none" spc="-15" dirty="0">
                <a:solidFill>
                  <a:schemeClr val="tx1"/>
                </a:solidFill>
                <a:latin typeface="+mn-lt"/>
                <a:ea typeface="+mn-ea"/>
                <a:cs typeface="Verdana"/>
              </a:rPr>
              <a:t>since  </a:t>
            </a:r>
            <a:r>
              <a:rPr lang="en-US" sz="2800" kern="1200" cap="none" spc="-20" dirty="0">
                <a:solidFill>
                  <a:schemeClr val="tx1"/>
                </a:solidFill>
                <a:latin typeface="+mn-lt"/>
                <a:ea typeface="+mn-ea"/>
                <a:cs typeface="Verdana"/>
              </a:rPr>
              <a:t>experimental</a:t>
            </a:r>
            <a:r>
              <a:rPr lang="en-US" sz="2800" kern="1200" cap="none" spc="-60" dirty="0">
                <a:solidFill>
                  <a:schemeClr val="tx1"/>
                </a:solidFill>
                <a:latin typeface="+mn-lt"/>
                <a:ea typeface="+mn-ea"/>
                <a:cs typeface="Verdana"/>
              </a:rPr>
              <a:t> </a:t>
            </a:r>
            <a:r>
              <a:rPr lang="en-US" sz="2800" kern="1200" cap="none" spc="20" dirty="0">
                <a:solidFill>
                  <a:schemeClr val="tx1"/>
                </a:solidFill>
                <a:latin typeface="+mn-lt"/>
                <a:ea typeface="+mn-ea"/>
                <a:cs typeface="Verdana"/>
              </a:rPr>
              <a:t>action</a:t>
            </a:r>
            <a:r>
              <a:rPr lang="en-US" sz="2800" kern="1200" cap="none" spc="-55" dirty="0">
                <a:solidFill>
                  <a:schemeClr val="tx1"/>
                </a:solidFill>
                <a:latin typeface="+mn-lt"/>
                <a:ea typeface="+mn-ea"/>
                <a:cs typeface="Verdana"/>
              </a:rPr>
              <a:t> </a:t>
            </a:r>
            <a:r>
              <a:rPr lang="en-US" sz="2800" kern="1200" cap="none" spc="-15" dirty="0">
                <a:solidFill>
                  <a:schemeClr val="tx1"/>
                </a:solidFill>
                <a:latin typeface="+mn-lt"/>
                <a:ea typeface="+mn-ea"/>
                <a:cs typeface="Verdana"/>
              </a:rPr>
              <a:t>research</a:t>
            </a:r>
            <a:r>
              <a:rPr lang="en-US" sz="2800" kern="1200" cap="none" spc="-60" dirty="0">
                <a:solidFill>
                  <a:schemeClr val="tx1"/>
                </a:solidFill>
                <a:latin typeface="+mn-lt"/>
                <a:ea typeface="+mn-ea"/>
                <a:cs typeface="Verdana"/>
              </a:rPr>
              <a:t> </a:t>
            </a:r>
            <a:r>
              <a:rPr lang="en-US" sz="2800" kern="1200" cap="none" spc="-40" dirty="0">
                <a:solidFill>
                  <a:schemeClr val="tx1"/>
                </a:solidFill>
                <a:latin typeface="+mn-lt"/>
                <a:ea typeface="+mn-ea"/>
                <a:cs typeface="Verdana"/>
              </a:rPr>
              <a:t>are</a:t>
            </a:r>
            <a:r>
              <a:rPr lang="en-US" sz="2800" kern="1200" cap="none" spc="-55" dirty="0">
                <a:solidFill>
                  <a:schemeClr val="tx1"/>
                </a:solidFill>
                <a:latin typeface="+mn-lt"/>
                <a:ea typeface="+mn-ea"/>
                <a:cs typeface="Verdana"/>
              </a:rPr>
              <a:t> </a:t>
            </a:r>
            <a:r>
              <a:rPr lang="en-US" sz="2800" kern="1200" cap="none" spc="15" dirty="0">
                <a:solidFill>
                  <a:schemeClr val="tx1"/>
                </a:solidFill>
                <a:latin typeface="+mn-lt"/>
                <a:ea typeface="+mn-ea"/>
                <a:cs typeface="Verdana"/>
              </a:rPr>
              <a:t>conducted</a:t>
            </a:r>
            <a:r>
              <a:rPr lang="en-US" sz="2800" kern="1200" cap="none" spc="-55" dirty="0">
                <a:solidFill>
                  <a:schemeClr val="tx1"/>
                </a:solidFill>
                <a:latin typeface="+mn-lt"/>
                <a:ea typeface="+mn-ea"/>
                <a:cs typeface="Verdana"/>
              </a:rPr>
              <a:t> </a:t>
            </a:r>
            <a:r>
              <a:rPr lang="en-US" sz="2800" kern="1200" cap="none" spc="10" dirty="0">
                <a:solidFill>
                  <a:schemeClr val="tx1"/>
                </a:solidFill>
                <a:latin typeface="+mn-lt"/>
                <a:ea typeface="+mn-ea"/>
                <a:cs typeface="Verdana"/>
              </a:rPr>
              <a:t>to</a:t>
            </a:r>
            <a:r>
              <a:rPr lang="en-US" sz="2800" kern="1200" cap="none" spc="-60" dirty="0">
                <a:solidFill>
                  <a:schemeClr val="tx1"/>
                </a:solidFill>
                <a:latin typeface="+mn-lt"/>
                <a:ea typeface="+mn-ea"/>
                <a:cs typeface="Verdana"/>
              </a:rPr>
              <a:t> </a:t>
            </a:r>
            <a:r>
              <a:rPr lang="en-US" sz="2800" kern="1200" cap="none" spc="-20" dirty="0">
                <a:solidFill>
                  <a:schemeClr val="tx1"/>
                </a:solidFill>
                <a:latin typeface="+mn-lt"/>
                <a:ea typeface="+mn-ea"/>
                <a:cs typeface="Verdana"/>
              </a:rPr>
              <a:t>solve</a:t>
            </a:r>
            <a:r>
              <a:rPr lang="en-US" sz="2800" kern="1200" cap="none" spc="-55" dirty="0">
                <a:solidFill>
                  <a:schemeClr val="tx1"/>
                </a:solidFill>
                <a:latin typeface="+mn-lt"/>
                <a:ea typeface="+mn-ea"/>
                <a:cs typeface="Verdana"/>
              </a:rPr>
              <a:t> </a:t>
            </a:r>
            <a:r>
              <a:rPr lang="en-US" sz="2800" kern="1200" cap="none" spc="5" dirty="0">
                <a:solidFill>
                  <a:schemeClr val="tx1"/>
                </a:solidFill>
                <a:latin typeface="+mn-lt"/>
                <a:ea typeface="+mn-ea"/>
                <a:cs typeface="Verdana"/>
              </a:rPr>
              <a:t>specific</a:t>
            </a:r>
            <a:r>
              <a:rPr lang="en-US" sz="2800" kern="1200" cap="none" spc="-55" dirty="0">
                <a:solidFill>
                  <a:schemeClr val="tx1"/>
                </a:solidFill>
                <a:latin typeface="+mn-lt"/>
                <a:ea typeface="+mn-ea"/>
                <a:cs typeface="Verdana"/>
              </a:rPr>
              <a:t> </a:t>
            </a:r>
            <a:r>
              <a:rPr lang="en-US" sz="2800" kern="1200" cap="none" spc="-10" dirty="0">
                <a:solidFill>
                  <a:schemeClr val="tx1"/>
                </a:solidFill>
                <a:latin typeface="+mn-lt"/>
                <a:ea typeface="+mn-ea"/>
                <a:cs typeface="Verdana"/>
              </a:rPr>
              <a:t>classroom</a:t>
            </a:r>
            <a:r>
              <a:rPr lang="en-US" sz="2800" kern="1200" cap="none" spc="-60" dirty="0">
                <a:solidFill>
                  <a:schemeClr val="tx1"/>
                </a:solidFill>
                <a:latin typeface="+mn-lt"/>
                <a:ea typeface="+mn-ea"/>
                <a:cs typeface="Verdana"/>
              </a:rPr>
              <a:t> </a:t>
            </a:r>
            <a:r>
              <a:rPr lang="en-US" sz="2800" kern="1200" cap="none" spc="-25" dirty="0">
                <a:solidFill>
                  <a:schemeClr val="tx1"/>
                </a:solidFill>
                <a:latin typeface="+mn-lt"/>
                <a:ea typeface="+mn-ea"/>
                <a:cs typeface="Verdana"/>
              </a:rPr>
              <a:t>problems,  </a:t>
            </a:r>
            <a:r>
              <a:rPr lang="en-US" sz="2800" kern="1200" cap="none" spc="-15" dirty="0">
                <a:solidFill>
                  <a:schemeClr val="tx1"/>
                </a:solidFill>
                <a:latin typeface="+mn-lt"/>
                <a:ea typeface="+mn-ea"/>
                <a:cs typeface="Verdana"/>
              </a:rPr>
              <a:t>the</a:t>
            </a:r>
            <a:r>
              <a:rPr lang="en-US" sz="2800" kern="1200" cap="none" spc="-65" dirty="0">
                <a:solidFill>
                  <a:schemeClr val="tx1"/>
                </a:solidFill>
                <a:latin typeface="+mn-lt"/>
                <a:ea typeface="+mn-ea"/>
                <a:cs typeface="Verdana"/>
              </a:rPr>
              <a:t> </a:t>
            </a:r>
            <a:r>
              <a:rPr lang="en-US" sz="2800" kern="1200" cap="none" spc="-15" dirty="0">
                <a:solidFill>
                  <a:schemeClr val="tx1"/>
                </a:solidFill>
                <a:latin typeface="+mn-lt"/>
                <a:ea typeface="+mn-ea"/>
                <a:cs typeface="Verdana"/>
              </a:rPr>
              <a:t>sampling</a:t>
            </a:r>
            <a:r>
              <a:rPr lang="en-US" sz="2800" kern="1200" cap="none" spc="-65" dirty="0">
                <a:solidFill>
                  <a:schemeClr val="tx1"/>
                </a:solidFill>
                <a:latin typeface="+mn-lt"/>
                <a:ea typeface="+mn-ea"/>
                <a:cs typeface="Verdana"/>
              </a:rPr>
              <a:t> </a:t>
            </a:r>
            <a:r>
              <a:rPr lang="en-US" sz="2800" kern="1200" cap="none" spc="-30" dirty="0">
                <a:solidFill>
                  <a:schemeClr val="tx1"/>
                </a:solidFill>
                <a:latin typeface="+mn-lt"/>
                <a:ea typeface="+mn-ea"/>
                <a:cs typeface="Verdana"/>
              </a:rPr>
              <a:t>may</a:t>
            </a:r>
            <a:r>
              <a:rPr lang="en-US" sz="2800" kern="1200" cap="none" spc="-65" dirty="0">
                <a:solidFill>
                  <a:schemeClr val="tx1"/>
                </a:solidFill>
                <a:latin typeface="+mn-lt"/>
                <a:ea typeface="+mn-ea"/>
                <a:cs typeface="Verdana"/>
              </a:rPr>
              <a:t> </a:t>
            </a:r>
            <a:r>
              <a:rPr lang="en-US" sz="2800" kern="1200" cap="none" spc="-40" dirty="0">
                <a:solidFill>
                  <a:schemeClr val="tx1"/>
                </a:solidFill>
                <a:latin typeface="+mn-lt"/>
                <a:ea typeface="+mn-ea"/>
                <a:cs typeface="Verdana"/>
              </a:rPr>
              <a:t>have</a:t>
            </a:r>
            <a:r>
              <a:rPr lang="en-US" sz="2800" kern="1200" cap="none" spc="-65" dirty="0">
                <a:solidFill>
                  <a:schemeClr val="tx1"/>
                </a:solidFill>
                <a:latin typeface="+mn-lt"/>
                <a:ea typeface="+mn-ea"/>
                <a:cs typeface="Verdana"/>
              </a:rPr>
              <a:t> </a:t>
            </a:r>
            <a:r>
              <a:rPr lang="en-US" sz="2800" kern="1200" cap="none" spc="10" dirty="0">
                <a:solidFill>
                  <a:schemeClr val="tx1"/>
                </a:solidFill>
                <a:latin typeface="+mn-lt"/>
                <a:ea typeface="+mn-ea"/>
                <a:cs typeface="Verdana"/>
              </a:rPr>
              <a:t>to</a:t>
            </a:r>
            <a:r>
              <a:rPr lang="en-US" sz="2800" kern="1200" cap="none" spc="-65" dirty="0">
                <a:solidFill>
                  <a:schemeClr val="tx1"/>
                </a:solidFill>
                <a:latin typeface="+mn-lt"/>
                <a:ea typeface="+mn-ea"/>
                <a:cs typeface="Verdana"/>
              </a:rPr>
              <a:t> </a:t>
            </a:r>
            <a:r>
              <a:rPr lang="en-US" sz="2800" kern="1200" cap="none" spc="15" dirty="0">
                <a:solidFill>
                  <a:schemeClr val="tx1"/>
                </a:solidFill>
                <a:latin typeface="+mn-lt"/>
                <a:ea typeface="+mn-ea"/>
                <a:cs typeface="Verdana"/>
              </a:rPr>
              <a:t>be</a:t>
            </a:r>
            <a:r>
              <a:rPr lang="en-US" sz="2800" kern="1200" cap="none" spc="-60" dirty="0">
                <a:solidFill>
                  <a:schemeClr val="tx1"/>
                </a:solidFill>
                <a:latin typeface="+mn-lt"/>
                <a:ea typeface="+mn-ea"/>
                <a:cs typeface="Verdana"/>
              </a:rPr>
              <a:t> </a:t>
            </a:r>
            <a:r>
              <a:rPr lang="en-US" sz="2800" kern="1200" cap="none" spc="-10" dirty="0">
                <a:solidFill>
                  <a:schemeClr val="tx1"/>
                </a:solidFill>
                <a:latin typeface="+mn-lt"/>
                <a:ea typeface="+mn-ea"/>
                <a:cs typeface="Verdana"/>
              </a:rPr>
              <a:t>purposive</a:t>
            </a:r>
            <a:r>
              <a:rPr lang="en-US" sz="2800" kern="1200" cap="none" spc="-65" dirty="0">
                <a:solidFill>
                  <a:schemeClr val="tx1"/>
                </a:solidFill>
                <a:latin typeface="+mn-lt"/>
                <a:ea typeface="+mn-ea"/>
                <a:cs typeface="Verdana"/>
              </a:rPr>
              <a:t> </a:t>
            </a:r>
            <a:r>
              <a:rPr lang="en-US" sz="2800" kern="1200" cap="none" spc="-5" dirty="0">
                <a:solidFill>
                  <a:schemeClr val="tx1"/>
                </a:solidFill>
                <a:latin typeface="+mn-lt"/>
                <a:ea typeface="+mn-ea"/>
                <a:cs typeface="Verdana"/>
              </a:rPr>
              <a:t>and</a:t>
            </a:r>
            <a:r>
              <a:rPr lang="en-US" sz="2800" kern="1200" cap="none" spc="-65" dirty="0">
                <a:solidFill>
                  <a:schemeClr val="tx1"/>
                </a:solidFill>
                <a:latin typeface="+mn-lt"/>
                <a:ea typeface="+mn-ea"/>
                <a:cs typeface="Verdana"/>
              </a:rPr>
              <a:t> </a:t>
            </a:r>
            <a:r>
              <a:rPr lang="en-US" sz="2800" kern="1200" cap="none" spc="-25" dirty="0">
                <a:solidFill>
                  <a:schemeClr val="tx1"/>
                </a:solidFill>
                <a:latin typeface="+mn-lt"/>
                <a:ea typeface="+mn-ea"/>
                <a:cs typeface="Verdana"/>
              </a:rPr>
              <a:t>accessible which are non-random sampling.</a:t>
            </a:r>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16</a:t>
            </a:fld>
            <a:endParaRPr lang="en-A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2800" dirty="0"/>
              <a:t>In a non-probability or non-random sample, individuals are selected based on non-random criteria, and not every individual has a chance of being included.</a:t>
            </a:r>
          </a:p>
          <a:p>
            <a:r>
              <a:rPr lang="en-US" sz="2800" dirty="0"/>
              <a:t>This type of sample is easier and cheaper to access, but it has a higher risk of </a:t>
            </a:r>
            <a:r>
              <a:rPr lang="en-US" sz="2800" dirty="0">
                <a:hlinkClick r:id="rId3"/>
              </a:rPr>
              <a:t>sampling bias</a:t>
            </a:r>
            <a:r>
              <a:rPr lang="en-US" sz="2800" dirty="0"/>
              <a:t>, and </a:t>
            </a:r>
            <a:r>
              <a:rPr lang="en-US" sz="2800" b="1" dirty="0"/>
              <a:t>you can’t use it to make valid statistical inferences about the whole population. You cannot generalized the results in your study when you use this type of sampling method.</a:t>
            </a:r>
          </a:p>
          <a:p>
            <a:r>
              <a:rPr lang="en-US" sz="2800" dirty="0"/>
              <a:t>Non-random sampling techniques are often appropriate for exploratory and </a:t>
            </a:r>
            <a:r>
              <a:rPr lang="en-US" sz="2800" dirty="0">
                <a:hlinkClick r:id="rId4"/>
              </a:rPr>
              <a:t>qualitative research</a:t>
            </a:r>
            <a:r>
              <a:rPr lang="en-US" sz="2800" dirty="0"/>
              <a:t>. In these types of research, </a:t>
            </a:r>
            <a:r>
              <a:rPr lang="en-US" sz="2800" b="1" dirty="0"/>
              <a:t>the aim is not to test a</a:t>
            </a:r>
            <a:r>
              <a:rPr lang="en-US" sz="2800" b="1" dirty="0">
                <a:hlinkClick r:id="rId5"/>
              </a:rPr>
              <a:t> hypothesis</a:t>
            </a:r>
            <a:r>
              <a:rPr lang="en-US" sz="2800" b="1" dirty="0"/>
              <a:t> about a broad population, but to develop an initial understanding of a small or under-researched population.</a:t>
            </a:r>
          </a:p>
          <a:p>
            <a:pPr rtl="0" eaLnBrk="1" fontAlgn="t" latinLnBrk="0" hangingPunct="1"/>
            <a:r>
              <a:rPr lang="en-US" sz="2800" kern="1200" cap="none" spc="-85" dirty="0">
                <a:solidFill>
                  <a:schemeClr val="tx1"/>
                </a:solidFill>
                <a:latin typeface="+mn-lt"/>
                <a:ea typeface="+mn-ea"/>
                <a:cs typeface="Verdana"/>
              </a:rPr>
              <a:t>It </a:t>
            </a:r>
            <a:r>
              <a:rPr lang="en-US" sz="2800" kern="1200" cap="none" spc="-30" dirty="0">
                <a:solidFill>
                  <a:schemeClr val="tx1"/>
                </a:solidFill>
                <a:latin typeface="+mn-lt"/>
                <a:ea typeface="+mn-ea"/>
                <a:cs typeface="Verdana"/>
              </a:rPr>
              <a:t>is </a:t>
            </a:r>
            <a:r>
              <a:rPr lang="en-US" sz="2800" kern="1200" cap="none" spc="-15" dirty="0">
                <a:solidFill>
                  <a:schemeClr val="tx1"/>
                </a:solidFill>
                <a:latin typeface="+mn-lt"/>
                <a:ea typeface="+mn-ea"/>
                <a:cs typeface="Verdana"/>
              </a:rPr>
              <a:t>desirable that sampling </a:t>
            </a:r>
            <a:r>
              <a:rPr lang="en-US" sz="2800" kern="1200" cap="none" dirty="0">
                <a:solidFill>
                  <a:schemeClr val="tx1"/>
                </a:solidFill>
                <a:latin typeface="+mn-lt"/>
                <a:ea typeface="+mn-ea"/>
                <a:cs typeface="Verdana"/>
              </a:rPr>
              <a:t>method for </a:t>
            </a:r>
            <a:r>
              <a:rPr lang="en-US" sz="2800" kern="1200" cap="none" spc="-20" dirty="0">
                <a:solidFill>
                  <a:schemeClr val="tx1"/>
                </a:solidFill>
                <a:latin typeface="+mn-lt"/>
                <a:ea typeface="+mn-ea"/>
                <a:cs typeface="Verdana"/>
              </a:rPr>
              <a:t>experiments </a:t>
            </a:r>
            <a:r>
              <a:rPr lang="en-US" sz="2800" kern="1200" cap="none" spc="15" dirty="0">
                <a:solidFill>
                  <a:schemeClr val="tx1"/>
                </a:solidFill>
                <a:latin typeface="+mn-lt"/>
                <a:ea typeface="+mn-ea"/>
                <a:cs typeface="Verdana"/>
              </a:rPr>
              <a:t>be </a:t>
            </a:r>
            <a:r>
              <a:rPr lang="en-US" sz="2800" kern="1200" cap="none" spc="-35" dirty="0">
                <a:solidFill>
                  <a:schemeClr val="tx1"/>
                </a:solidFill>
                <a:latin typeface="+mn-lt"/>
                <a:ea typeface="+mn-ea"/>
                <a:cs typeface="Verdana"/>
              </a:rPr>
              <a:t>random. </a:t>
            </a:r>
            <a:r>
              <a:rPr lang="en-US" sz="2800" kern="1200" cap="none" spc="-50" dirty="0">
                <a:solidFill>
                  <a:schemeClr val="tx1"/>
                </a:solidFill>
                <a:latin typeface="+mn-lt"/>
                <a:ea typeface="+mn-ea"/>
                <a:cs typeface="Verdana"/>
              </a:rPr>
              <a:t>However, </a:t>
            </a:r>
            <a:r>
              <a:rPr lang="en-US" sz="2800" kern="1200" cap="none" spc="-15" dirty="0">
                <a:solidFill>
                  <a:schemeClr val="tx1"/>
                </a:solidFill>
                <a:latin typeface="+mn-lt"/>
                <a:ea typeface="+mn-ea"/>
                <a:cs typeface="Verdana"/>
              </a:rPr>
              <a:t>since  </a:t>
            </a:r>
            <a:r>
              <a:rPr lang="en-US" sz="2800" kern="1200" cap="none" spc="-20" dirty="0">
                <a:solidFill>
                  <a:schemeClr val="tx1"/>
                </a:solidFill>
                <a:latin typeface="+mn-lt"/>
                <a:ea typeface="+mn-ea"/>
                <a:cs typeface="Verdana"/>
              </a:rPr>
              <a:t>experimental</a:t>
            </a:r>
            <a:r>
              <a:rPr lang="en-US" sz="2800" kern="1200" cap="none" spc="-60" dirty="0">
                <a:solidFill>
                  <a:schemeClr val="tx1"/>
                </a:solidFill>
                <a:latin typeface="+mn-lt"/>
                <a:ea typeface="+mn-ea"/>
                <a:cs typeface="Verdana"/>
              </a:rPr>
              <a:t> </a:t>
            </a:r>
            <a:r>
              <a:rPr lang="en-US" sz="2800" kern="1200" cap="none" spc="20" dirty="0">
                <a:solidFill>
                  <a:schemeClr val="tx1"/>
                </a:solidFill>
                <a:latin typeface="+mn-lt"/>
                <a:ea typeface="+mn-ea"/>
                <a:cs typeface="Verdana"/>
              </a:rPr>
              <a:t>action</a:t>
            </a:r>
            <a:r>
              <a:rPr lang="en-US" sz="2800" kern="1200" cap="none" spc="-55" dirty="0">
                <a:solidFill>
                  <a:schemeClr val="tx1"/>
                </a:solidFill>
                <a:latin typeface="+mn-lt"/>
                <a:ea typeface="+mn-ea"/>
                <a:cs typeface="Verdana"/>
              </a:rPr>
              <a:t> </a:t>
            </a:r>
            <a:r>
              <a:rPr lang="en-US" sz="2800" kern="1200" cap="none" spc="-15" dirty="0">
                <a:solidFill>
                  <a:schemeClr val="tx1"/>
                </a:solidFill>
                <a:latin typeface="+mn-lt"/>
                <a:ea typeface="+mn-ea"/>
                <a:cs typeface="Verdana"/>
              </a:rPr>
              <a:t>research</a:t>
            </a:r>
            <a:r>
              <a:rPr lang="en-US" sz="2800" kern="1200" cap="none" spc="-60" dirty="0">
                <a:solidFill>
                  <a:schemeClr val="tx1"/>
                </a:solidFill>
                <a:latin typeface="+mn-lt"/>
                <a:ea typeface="+mn-ea"/>
                <a:cs typeface="Verdana"/>
              </a:rPr>
              <a:t> </a:t>
            </a:r>
            <a:r>
              <a:rPr lang="en-US" sz="2800" kern="1200" cap="none" spc="-40" dirty="0">
                <a:solidFill>
                  <a:schemeClr val="tx1"/>
                </a:solidFill>
                <a:latin typeface="+mn-lt"/>
                <a:ea typeface="+mn-ea"/>
                <a:cs typeface="Verdana"/>
              </a:rPr>
              <a:t>are</a:t>
            </a:r>
            <a:r>
              <a:rPr lang="en-US" sz="2800" kern="1200" cap="none" spc="-55" dirty="0">
                <a:solidFill>
                  <a:schemeClr val="tx1"/>
                </a:solidFill>
                <a:latin typeface="+mn-lt"/>
                <a:ea typeface="+mn-ea"/>
                <a:cs typeface="Verdana"/>
              </a:rPr>
              <a:t> </a:t>
            </a:r>
            <a:r>
              <a:rPr lang="en-US" sz="2800" kern="1200" cap="none" spc="15" dirty="0">
                <a:solidFill>
                  <a:schemeClr val="tx1"/>
                </a:solidFill>
                <a:latin typeface="+mn-lt"/>
                <a:ea typeface="+mn-ea"/>
                <a:cs typeface="Verdana"/>
              </a:rPr>
              <a:t>conducted</a:t>
            </a:r>
            <a:r>
              <a:rPr lang="en-US" sz="2800" kern="1200" cap="none" spc="-55" dirty="0">
                <a:solidFill>
                  <a:schemeClr val="tx1"/>
                </a:solidFill>
                <a:latin typeface="+mn-lt"/>
                <a:ea typeface="+mn-ea"/>
                <a:cs typeface="Verdana"/>
              </a:rPr>
              <a:t> </a:t>
            </a:r>
            <a:r>
              <a:rPr lang="en-US" sz="2800" kern="1200" cap="none" spc="10" dirty="0">
                <a:solidFill>
                  <a:schemeClr val="tx1"/>
                </a:solidFill>
                <a:latin typeface="+mn-lt"/>
                <a:ea typeface="+mn-ea"/>
                <a:cs typeface="Verdana"/>
              </a:rPr>
              <a:t>to</a:t>
            </a:r>
            <a:r>
              <a:rPr lang="en-US" sz="2800" kern="1200" cap="none" spc="-60" dirty="0">
                <a:solidFill>
                  <a:schemeClr val="tx1"/>
                </a:solidFill>
                <a:latin typeface="+mn-lt"/>
                <a:ea typeface="+mn-ea"/>
                <a:cs typeface="Verdana"/>
              </a:rPr>
              <a:t> </a:t>
            </a:r>
            <a:r>
              <a:rPr lang="en-US" sz="2800" kern="1200" cap="none" spc="-20" dirty="0">
                <a:solidFill>
                  <a:schemeClr val="tx1"/>
                </a:solidFill>
                <a:latin typeface="+mn-lt"/>
                <a:ea typeface="+mn-ea"/>
                <a:cs typeface="Verdana"/>
              </a:rPr>
              <a:t>solve</a:t>
            </a:r>
            <a:r>
              <a:rPr lang="en-US" sz="2800" kern="1200" cap="none" spc="-55" dirty="0">
                <a:solidFill>
                  <a:schemeClr val="tx1"/>
                </a:solidFill>
                <a:latin typeface="+mn-lt"/>
                <a:ea typeface="+mn-ea"/>
                <a:cs typeface="Verdana"/>
              </a:rPr>
              <a:t> </a:t>
            </a:r>
            <a:r>
              <a:rPr lang="en-US" sz="2800" kern="1200" cap="none" spc="5" dirty="0">
                <a:solidFill>
                  <a:schemeClr val="tx1"/>
                </a:solidFill>
                <a:latin typeface="+mn-lt"/>
                <a:ea typeface="+mn-ea"/>
                <a:cs typeface="Verdana"/>
              </a:rPr>
              <a:t>specific</a:t>
            </a:r>
            <a:r>
              <a:rPr lang="en-US" sz="2800" kern="1200" cap="none" spc="-55" dirty="0">
                <a:solidFill>
                  <a:schemeClr val="tx1"/>
                </a:solidFill>
                <a:latin typeface="+mn-lt"/>
                <a:ea typeface="+mn-ea"/>
                <a:cs typeface="Verdana"/>
              </a:rPr>
              <a:t> </a:t>
            </a:r>
            <a:r>
              <a:rPr lang="en-US" sz="2800" kern="1200" cap="none" spc="-10" dirty="0">
                <a:solidFill>
                  <a:schemeClr val="tx1"/>
                </a:solidFill>
                <a:latin typeface="+mn-lt"/>
                <a:ea typeface="+mn-ea"/>
                <a:cs typeface="Verdana"/>
              </a:rPr>
              <a:t>classroom</a:t>
            </a:r>
            <a:r>
              <a:rPr lang="en-US" sz="2800" kern="1200" cap="none" spc="-60" dirty="0">
                <a:solidFill>
                  <a:schemeClr val="tx1"/>
                </a:solidFill>
                <a:latin typeface="+mn-lt"/>
                <a:ea typeface="+mn-ea"/>
                <a:cs typeface="Verdana"/>
              </a:rPr>
              <a:t> </a:t>
            </a:r>
            <a:r>
              <a:rPr lang="en-US" sz="2800" kern="1200" cap="none" spc="-25" dirty="0">
                <a:solidFill>
                  <a:schemeClr val="tx1"/>
                </a:solidFill>
                <a:latin typeface="+mn-lt"/>
                <a:ea typeface="+mn-ea"/>
                <a:cs typeface="Verdana"/>
              </a:rPr>
              <a:t>problems,  </a:t>
            </a:r>
            <a:r>
              <a:rPr lang="en-US" sz="2800" kern="1200" cap="none" spc="-15" dirty="0">
                <a:solidFill>
                  <a:schemeClr val="tx1"/>
                </a:solidFill>
                <a:latin typeface="+mn-lt"/>
                <a:ea typeface="+mn-ea"/>
                <a:cs typeface="Verdana"/>
              </a:rPr>
              <a:t>the</a:t>
            </a:r>
            <a:r>
              <a:rPr lang="en-US" sz="2800" kern="1200" cap="none" spc="-65" dirty="0">
                <a:solidFill>
                  <a:schemeClr val="tx1"/>
                </a:solidFill>
                <a:latin typeface="+mn-lt"/>
                <a:ea typeface="+mn-ea"/>
                <a:cs typeface="Verdana"/>
              </a:rPr>
              <a:t> </a:t>
            </a:r>
            <a:r>
              <a:rPr lang="en-US" sz="2800" kern="1200" cap="none" spc="-15" dirty="0">
                <a:solidFill>
                  <a:schemeClr val="tx1"/>
                </a:solidFill>
                <a:latin typeface="+mn-lt"/>
                <a:ea typeface="+mn-ea"/>
                <a:cs typeface="Verdana"/>
              </a:rPr>
              <a:t>sampling</a:t>
            </a:r>
            <a:r>
              <a:rPr lang="en-US" sz="2800" kern="1200" cap="none" spc="-65" dirty="0">
                <a:solidFill>
                  <a:schemeClr val="tx1"/>
                </a:solidFill>
                <a:latin typeface="+mn-lt"/>
                <a:ea typeface="+mn-ea"/>
                <a:cs typeface="Verdana"/>
              </a:rPr>
              <a:t> </a:t>
            </a:r>
            <a:r>
              <a:rPr lang="en-US" sz="2800" kern="1200" cap="none" spc="-30" dirty="0">
                <a:solidFill>
                  <a:schemeClr val="tx1"/>
                </a:solidFill>
                <a:latin typeface="+mn-lt"/>
                <a:ea typeface="+mn-ea"/>
                <a:cs typeface="Verdana"/>
              </a:rPr>
              <a:t>may</a:t>
            </a:r>
            <a:r>
              <a:rPr lang="en-US" sz="2800" kern="1200" cap="none" spc="-65" dirty="0">
                <a:solidFill>
                  <a:schemeClr val="tx1"/>
                </a:solidFill>
                <a:latin typeface="+mn-lt"/>
                <a:ea typeface="+mn-ea"/>
                <a:cs typeface="Verdana"/>
              </a:rPr>
              <a:t> </a:t>
            </a:r>
            <a:r>
              <a:rPr lang="en-US" sz="2800" kern="1200" cap="none" spc="-40" dirty="0">
                <a:solidFill>
                  <a:schemeClr val="tx1"/>
                </a:solidFill>
                <a:latin typeface="+mn-lt"/>
                <a:ea typeface="+mn-ea"/>
                <a:cs typeface="Verdana"/>
              </a:rPr>
              <a:t>have</a:t>
            </a:r>
            <a:r>
              <a:rPr lang="en-US" sz="2800" kern="1200" cap="none" spc="-65" dirty="0">
                <a:solidFill>
                  <a:schemeClr val="tx1"/>
                </a:solidFill>
                <a:latin typeface="+mn-lt"/>
                <a:ea typeface="+mn-ea"/>
                <a:cs typeface="Verdana"/>
              </a:rPr>
              <a:t> </a:t>
            </a:r>
            <a:r>
              <a:rPr lang="en-US" sz="2800" kern="1200" cap="none" spc="10" dirty="0">
                <a:solidFill>
                  <a:schemeClr val="tx1"/>
                </a:solidFill>
                <a:latin typeface="+mn-lt"/>
                <a:ea typeface="+mn-ea"/>
                <a:cs typeface="Verdana"/>
              </a:rPr>
              <a:t>to</a:t>
            </a:r>
            <a:r>
              <a:rPr lang="en-US" sz="2800" kern="1200" cap="none" spc="-65" dirty="0">
                <a:solidFill>
                  <a:schemeClr val="tx1"/>
                </a:solidFill>
                <a:latin typeface="+mn-lt"/>
                <a:ea typeface="+mn-ea"/>
                <a:cs typeface="Verdana"/>
              </a:rPr>
              <a:t> </a:t>
            </a:r>
            <a:r>
              <a:rPr lang="en-US" sz="2800" kern="1200" cap="none" spc="15" dirty="0">
                <a:solidFill>
                  <a:schemeClr val="tx1"/>
                </a:solidFill>
                <a:latin typeface="+mn-lt"/>
                <a:ea typeface="+mn-ea"/>
                <a:cs typeface="Verdana"/>
              </a:rPr>
              <a:t>be</a:t>
            </a:r>
            <a:r>
              <a:rPr lang="en-US" sz="2800" kern="1200" cap="none" spc="-60" dirty="0">
                <a:solidFill>
                  <a:schemeClr val="tx1"/>
                </a:solidFill>
                <a:latin typeface="+mn-lt"/>
                <a:ea typeface="+mn-ea"/>
                <a:cs typeface="Verdana"/>
              </a:rPr>
              <a:t> </a:t>
            </a:r>
            <a:r>
              <a:rPr lang="en-US" sz="2800" kern="1200" cap="none" spc="-10" dirty="0">
                <a:solidFill>
                  <a:schemeClr val="tx1"/>
                </a:solidFill>
                <a:latin typeface="+mn-lt"/>
                <a:ea typeface="+mn-ea"/>
                <a:cs typeface="Verdana"/>
              </a:rPr>
              <a:t>purposive</a:t>
            </a:r>
            <a:r>
              <a:rPr lang="en-US" sz="2800" kern="1200" cap="none" spc="-65" dirty="0">
                <a:solidFill>
                  <a:schemeClr val="tx1"/>
                </a:solidFill>
                <a:latin typeface="+mn-lt"/>
                <a:ea typeface="+mn-ea"/>
                <a:cs typeface="Verdana"/>
              </a:rPr>
              <a:t> </a:t>
            </a:r>
            <a:r>
              <a:rPr lang="en-US" sz="2800" kern="1200" cap="none" spc="-5" dirty="0">
                <a:solidFill>
                  <a:schemeClr val="tx1"/>
                </a:solidFill>
                <a:latin typeface="+mn-lt"/>
                <a:ea typeface="+mn-ea"/>
                <a:cs typeface="Verdana"/>
              </a:rPr>
              <a:t>and</a:t>
            </a:r>
            <a:r>
              <a:rPr lang="en-US" sz="2800" kern="1200" cap="none" spc="-65" dirty="0">
                <a:solidFill>
                  <a:schemeClr val="tx1"/>
                </a:solidFill>
                <a:latin typeface="+mn-lt"/>
                <a:ea typeface="+mn-ea"/>
                <a:cs typeface="Verdana"/>
              </a:rPr>
              <a:t> </a:t>
            </a:r>
            <a:r>
              <a:rPr lang="en-US" sz="2800" kern="1200" cap="none" spc="-25" dirty="0">
                <a:solidFill>
                  <a:schemeClr val="tx1"/>
                </a:solidFill>
                <a:latin typeface="+mn-lt"/>
                <a:ea typeface="+mn-ea"/>
                <a:cs typeface="Verdana"/>
              </a:rPr>
              <a:t>accessible which are non-random sampling.</a:t>
            </a:r>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17</a:t>
            </a:fld>
            <a:endParaRPr lang="en-AU" dirty="0"/>
          </a:p>
        </p:txBody>
      </p:sp>
    </p:spTree>
    <p:extLst>
      <p:ext uri="{BB962C8B-B14F-4D97-AF65-F5344CB8AC3E}">
        <p14:creationId xmlns:p14="http://schemas.microsoft.com/office/powerpoint/2010/main" val="31607758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rtl="0" eaLnBrk="1" fontAlgn="t" latinLnBrk="0" hangingPunct="1"/>
            <a:r>
              <a:rPr lang="en-PH" sz="2800" cap="none" dirty="0">
                <a:latin typeface="Verdana" panose="020B0604030504040204" pitchFamily="34" charset="0"/>
                <a:ea typeface="Verdana" panose="020B0604030504040204" pitchFamily="34" charset="0"/>
              </a:rPr>
              <a:t>The most common data collection methods used in experimental or quantitative research is the paper-and-pencil instruments because it yields numerical data. </a:t>
            </a:r>
            <a:r>
              <a:rPr lang="en-PH" sz="2800" dirty="0">
                <a:latin typeface="Verdana" panose="020B0604030504040204" pitchFamily="34" charset="0"/>
                <a:ea typeface="Verdana" panose="020B0604030504040204" pitchFamily="34" charset="0"/>
              </a:rPr>
              <a:t>This includes, tests, rating scales, checklists, and questionnaires. I will discuss more about data collection methods tomorrow afternoon.</a:t>
            </a:r>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18</a:t>
            </a:fld>
            <a:endParaRPr lang="en-A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19</a:t>
            </a:fld>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A8A99DE-2C27-47DF-BB26-AE8DF437CEA8}" type="slidenum">
              <a:rPr lang="en-AU" smtClean="0"/>
              <a:pPr/>
              <a:t>2</a:t>
            </a:fld>
            <a:endParaRPr lang="en-AU"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20</a:t>
            </a:fld>
            <a:endParaRPr lang="en-A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21</a:t>
            </a:fld>
            <a:endParaRPr lang="en-AU"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22</a:t>
            </a:fld>
            <a:endParaRPr lang="en-AU"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26</a:t>
            </a:fld>
            <a:endParaRPr lang="en-AU" dirty="0"/>
          </a:p>
        </p:txBody>
      </p:sp>
    </p:spTree>
    <p:extLst>
      <p:ext uri="{BB962C8B-B14F-4D97-AF65-F5344CB8AC3E}">
        <p14:creationId xmlns:p14="http://schemas.microsoft.com/office/powerpoint/2010/main" val="1144039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28</a:t>
            </a:fld>
            <a:endParaRPr lang="en-AU" dirty="0"/>
          </a:p>
        </p:txBody>
      </p:sp>
    </p:spTree>
    <p:extLst>
      <p:ext uri="{BB962C8B-B14F-4D97-AF65-F5344CB8AC3E}">
        <p14:creationId xmlns:p14="http://schemas.microsoft.com/office/powerpoint/2010/main" val="19075660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30</a:t>
            </a:fld>
            <a:endParaRPr lang="en-AU" dirty="0"/>
          </a:p>
        </p:txBody>
      </p:sp>
    </p:spTree>
    <p:extLst>
      <p:ext uri="{BB962C8B-B14F-4D97-AF65-F5344CB8AC3E}">
        <p14:creationId xmlns:p14="http://schemas.microsoft.com/office/powerpoint/2010/main" val="3802423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31</a:t>
            </a:fld>
            <a:endParaRPr lang="en-AU"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33</a:t>
            </a:fld>
            <a:endParaRPr lang="en-AU"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endParaRPr lang="en-PH" sz="28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34</a:t>
            </a:fld>
            <a:endParaRPr lang="en-AU"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A8A99DE-2C27-47DF-BB26-AE8DF437CEA8}" type="slidenum">
              <a:rPr lang="en-AU" smtClean="0"/>
              <a:pPr/>
              <a:t>35</a:t>
            </a:fld>
            <a:endParaRPr lang="en-A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b="1" kern="1200" baseline="0" dirty="0">
                <a:solidFill>
                  <a:schemeClr val="tx1"/>
                </a:solidFill>
                <a:latin typeface="+mn-lt"/>
                <a:ea typeface="+mn-ea"/>
                <a:cs typeface="+mn-cs"/>
              </a:rPr>
              <a:t>Independent variable </a:t>
            </a:r>
            <a:r>
              <a:rPr lang="en-US" sz="2000" kern="1200" baseline="0" dirty="0">
                <a:solidFill>
                  <a:schemeClr val="tx1"/>
                </a:solidFill>
                <a:latin typeface="+mn-lt"/>
                <a:ea typeface="+mn-ea"/>
                <a:cs typeface="+mn-cs"/>
              </a:rPr>
              <a:t>is the cause. It is the variable that is changed on purpose by the experimenter-researcher. You have the control over that independent variable. </a:t>
            </a:r>
            <a:r>
              <a:rPr lang="en-US" sz="2000" cap="none" dirty="0">
                <a:latin typeface="Verdana" panose="020B0604030504040204" pitchFamily="34" charset="0"/>
                <a:ea typeface="Verdana" panose="020B0604030504040204" pitchFamily="34" charset="0"/>
              </a:rPr>
              <a:t>Its value is </a:t>
            </a:r>
            <a:r>
              <a:rPr lang="en-US" sz="2000" i="1" cap="none" dirty="0">
                <a:latin typeface="Verdana" panose="020B0604030504040204" pitchFamily="34" charset="0"/>
                <a:ea typeface="Verdana" panose="020B0604030504040204" pitchFamily="34" charset="0"/>
              </a:rPr>
              <a:t>independent</a:t>
            </a:r>
            <a:r>
              <a:rPr lang="en-US" sz="2000" cap="none" dirty="0">
                <a:latin typeface="Verdana" panose="020B0604030504040204" pitchFamily="34" charset="0"/>
                <a:ea typeface="Verdana" panose="020B0604030504040204" pitchFamily="34" charset="0"/>
              </a:rPr>
              <a:t> of other variables in your study.</a:t>
            </a:r>
          </a:p>
          <a:p>
            <a:r>
              <a:rPr lang="en-US" sz="2000" b="1" kern="1200" baseline="0" dirty="0">
                <a:solidFill>
                  <a:schemeClr val="tx1"/>
                </a:solidFill>
                <a:latin typeface="+mn-lt"/>
                <a:ea typeface="+mn-ea"/>
                <a:cs typeface="+mn-cs"/>
              </a:rPr>
              <a:t>Dependent variable</a:t>
            </a:r>
            <a:r>
              <a:rPr lang="en-US" sz="2000" kern="1200" baseline="0" dirty="0">
                <a:solidFill>
                  <a:schemeClr val="tx1"/>
                </a:solidFill>
                <a:latin typeface="+mn-lt"/>
                <a:ea typeface="+mn-ea"/>
                <a:cs typeface="+mn-cs"/>
              </a:rPr>
              <a:t> is the effect. It responds to the independent variable. If the independent variable changed, then the dependent variable changed also. </a:t>
            </a:r>
            <a:endParaRPr lang="en-US" sz="2000" cap="none" dirty="0">
              <a:latin typeface="Verdana" panose="020B0604030504040204" pitchFamily="34" charset="0"/>
              <a:ea typeface="Verdana" panose="020B0604030504040204" pitchFamily="34" charset="0"/>
            </a:endParaRPr>
          </a:p>
          <a:p>
            <a:endParaRPr lang="en-US" sz="2000" kern="1200" baseline="0" dirty="0">
              <a:solidFill>
                <a:schemeClr val="tx1"/>
              </a:solidFill>
              <a:latin typeface="+mn-lt"/>
              <a:ea typeface="+mn-ea"/>
              <a:cs typeface="+mn-cs"/>
            </a:endParaRPr>
          </a:p>
          <a:p>
            <a:endParaRPr lang="en-US" sz="2000" dirty="0"/>
          </a:p>
        </p:txBody>
      </p:sp>
      <p:sp>
        <p:nvSpPr>
          <p:cNvPr id="4" name="Slide Number Placeholder 3"/>
          <p:cNvSpPr>
            <a:spLocks noGrp="1"/>
          </p:cNvSpPr>
          <p:nvPr>
            <p:ph type="sldNum" sz="quarter" idx="10"/>
          </p:nvPr>
        </p:nvSpPr>
        <p:spPr/>
        <p:txBody>
          <a:bodyPr/>
          <a:lstStyle/>
          <a:p>
            <a:fld id="{BA8A99DE-2C27-47DF-BB26-AE8DF437CEA8}" type="slidenum">
              <a:rPr lang="en-AU" smtClean="0"/>
              <a:pPr/>
              <a:t>3</a:t>
            </a:fld>
            <a:endParaRPr lang="en-AU"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A8A99DE-2C27-47DF-BB26-AE8DF437CEA8}" type="slidenum">
              <a:rPr lang="en-AU" smtClean="0"/>
              <a:pPr/>
              <a:t>36</a:t>
            </a:fld>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000" b="1" kern="1200" baseline="0" dirty="0">
                <a:solidFill>
                  <a:schemeClr val="tx1"/>
                </a:solidFill>
                <a:latin typeface="+mn-lt"/>
                <a:ea typeface="+mn-ea"/>
                <a:cs typeface="+mn-cs"/>
              </a:rPr>
              <a:t>Experimental Group </a:t>
            </a:r>
            <a:r>
              <a:rPr lang="en-US" sz="2000" b="0" kern="1200" baseline="0" dirty="0">
                <a:solidFill>
                  <a:schemeClr val="tx1"/>
                </a:solidFill>
                <a:latin typeface="+mn-lt"/>
                <a:ea typeface="+mn-ea"/>
                <a:cs typeface="+mn-cs"/>
              </a:rPr>
              <a:t>is the group that receives the intervention or treatment. It is the group being tested with the independent variable.</a:t>
            </a:r>
          </a:p>
          <a:p>
            <a:r>
              <a:rPr lang="en-US" sz="2000" b="1" kern="1200" baseline="0" dirty="0">
                <a:solidFill>
                  <a:schemeClr val="tx1"/>
                </a:solidFill>
                <a:latin typeface="+mn-lt"/>
                <a:ea typeface="+mn-ea"/>
                <a:cs typeface="+mn-cs"/>
              </a:rPr>
              <a:t>Control Group </a:t>
            </a:r>
            <a:r>
              <a:rPr lang="en-US" sz="2000" b="0" kern="1200" baseline="0" dirty="0">
                <a:solidFill>
                  <a:schemeClr val="tx1"/>
                </a:solidFill>
                <a:latin typeface="+mn-lt"/>
                <a:ea typeface="+mn-ea"/>
                <a:cs typeface="+mn-cs"/>
              </a:rPr>
              <a:t>is a group which does not receive treatment or intervention. It refers to the group or standard to which everything is compared. All factors that are not allowed to change during the experiment.  </a:t>
            </a:r>
          </a:p>
        </p:txBody>
      </p:sp>
      <p:sp>
        <p:nvSpPr>
          <p:cNvPr id="4" name="Slide Number Placeholder 3"/>
          <p:cNvSpPr>
            <a:spLocks noGrp="1"/>
          </p:cNvSpPr>
          <p:nvPr>
            <p:ph type="sldNum" sz="quarter" idx="10"/>
          </p:nvPr>
        </p:nvSpPr>
        <p:spPr/>
        <p:txBody>
          <a:bodyPr/>
          <a:lstStyle/>
          <a:p>
            <a:fld id="{BA8A99DE-2C27-47DF-BB26-AE8DF437CEA8}" type="slidenum">
              <a:rPr lang="en-AU" smtClean="0"/>
              <a:pPr/>
              <a:t>4</a:t>
            </a:fld>
            <a:endParaRPr lang="en-A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a:buFont typeface="Wingdings" panose="05000000000000000000" pitchFamily="2" charset="2"/>
              <a:buNone/>
            </a:pPr>
            <a:r>
              <a:rPr lang="en-US" b="1" i="1" kern="1200" dirty="0">
                <a:solidFill>
                  <a:schemeClr val="tx1"/>
                </a:solidFill>
                <a:latin typeface="+mn-lt"/>
                <a:ea typeface="+mn-ea"/>
                <a:cs typeface="+mn-cs"/>
              </a:rPr>
              <a:t>Random Sampling</a:t>
            </a:r>
            <a:r>
              <a:rPr lang="en-US" b="1" i="1" kern="1200" baseline="0" dirty="0">
                <a:solidFill>
                  <a:schemeClr val="tx1"/>
                </a:solidFill>
                <a:latin typeface="+mn-lt"/>
                <a:ea typeface="+mn-ea"/>
                <a:cs typeface="+mn-cs"/>
              </a:rPr>
              <a:t> </a:t>
            </a:r>
            <a:r>
              <a:rPr lang="en-US" b="0" i="1" kern="1200" baseline="0" dirty="0">
                <a:solidFill>
                  <a:schemeClr val="tx1"/>
                </a:solidFill>
                <a:latin typeface="+mn-lt"/>
                <a:ea typeface="+mn-ea"/>
                <a:cs typeface="+mn-cs"/>
              </a:rPr>
              <a:t>is a </a:t>
            </a:r>
            <a:r>
              <a:rPr lang="en-US" kern="1200" dirty="0">
                <a:solidFill>
                  <a:schemeClr val="tx1"/>
                </a:solidFill>
                <a:latin typeface="+mn-lt"/>
                <a:ea typeface="Verdana" panose="020B0604030504040204" pitchFamily="34" charset="0"/>
                <a:cs typeface="+mn-cs"/>
              </a:rPr>
              <a:t>sampling technique in which every participant has an equal chance of being chosen. Say for example, there are 4sections for grade 5 level in your school. You want to find out if the use of Mozart Classical Music can help improve the Academic Performance of the pupils in Math. And you only need 2 groups. So you put the names of all grade 5 pupils in a box. From that box, you pick 30 pupils to be assigned in the experimental group and another 30 pupils to be assigned in the control group. So in this case, all the grade 5 pupils are given the chance to be selected as a sample.</a:t>
            </a:r>
          </a:p>
          <a:p>
            <a:pPr>
              <a:buFont typeface="Wingdings" panose="05000000000000000000" pitchFamily="2" charset="2"/>
              <a:buNone/>
            </a:pPr>
            <a:r>
              <a:rPr lang="en-US" kern="1200" dirty="0">
                <a:solidFill>
                  <a:schemeClr val="tx1"/>
                </a:solidFill>
                <a:latin typeface="+mn-lt"/>
                <a:ea typeface="Verdana" panose="020B0604030504040204" pitchFamily="34" charset="0"/>
                <a:cs typeface="+mn-cs"/>
              </a:rPr>
              <a:t>On the other hand, in</a:t>
            </a:r>
            <a:r>
              <a:rPr lang="en-US" kern="1200" baseline="0" dirty="0">
                <a:solidFill>
                  <a:schemeClr val="tx1"/>
                </a:solidFill>
                <a:latin typeface="+mn-lt"/>
                <a:ea typeface="Verdana" panose="020B0604030504040204" pitchFamily="34" charset="0"/>
                <a:cs typeface="+mn-cs"/>
              </a:rPr>
              <a:t> Non-random sampling some participants have no chance to be selected. Using the same example, there are 4sections in the grade 5 level of your school and you want to find out the effects of Mozart classical music to the academic performance of the pupils in Math. Using Non-</a:t>
            </a:r>
            <a:r>
              <a:rPr lang="en-US" kern="1200" baseline="0" dirty="0" err="1">
                <a:solidFill>
                  <a:schemeClr val="tx1"/>
                </a:solidFill>
                <a:latin typeface="+mn-lt"/>
                <a:ea typeface="Verdana" panose="020B0604030504040204" pitchFamily="34" charset="0"/>
                <a:cs typeface="+mn-cs"/>
              </a:rPr>
              <a:t>radom</a:t>
            </a:r>
            <a:r>
              <a:rPr lang="en-US" kern="1200" baseline="0" dirty="0">
                <a:solidFill>
                  <a:schemeClr val="tx1"/>
                </a:solidFill>
                <a:latin typeface="+mn-lt"/>
                <a:ea typeface="Verdana" panose="020B0604030504040204" pitchFamily="34" charset="0"/>
                <a:cs typeface="+mn-cs"/>
              </a:rPr>
              <a:t> sampling, you will directly choose section 1 as the experimental group and section 2 as the control group. So the students in section 3 and section 4 are not given the chance to be selected and included in the sample. That is the difference between random sampling and non-random sampling. </a:t>
            </a:r>
            <a:endParaRPr lang="en-US" kern="1200" dirty="0">
              <a:solidFill>
                <a:schemeClr val="tx1"/>
              </a:solidFill>
              <a:latin typeface="+mn-lt"/>
              <a:ea typeface="Verdana" panose="020B0604030504040204" pitchFamily="34" charset="0"/>
              <a:cs typeface="+mn-cs"/>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5</a:t>
            </a:fld>
            <a:endParaRPr lang="en-A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800" kern="1200" dirty="0">
                <a:solidFill>
                  <a:schemeClr val="tx1"/>
                </a:solidFill>
                <a:latin typeface="+mn-lt"/>
                <a:ea typeface="Verdana" panose="020B0604030504040204" pitchFamily="34" charset="0"/>
                <a:cs typeface="+mn-cs"/>
              </a:rPr>
              <a:t>To fully understand the terms defined, let’s have an example.</a:t>
            </a:r>
          </a:p>
        </p:txBody>
      </p:sp>
      <p:sp>
        <p:nvSpPr>
          <p:cNvPr id="4" name="Slide Number Placeholder 3"/>
          <p:cNvSpPr>
            <a:spLocks noGrp="1"/>
          </p:cNvSpPr>
          <p:nvPr>
            <p:ph type="sldNum" sz="quarter" idx="10"/>
          </p:nvPr>
        </p:nvSpPr>
        <p:spPr/>
        <p:txBody>
          <a:bodyPr/>
          <a:lstStyle/>
          <a:p>
            <a:fld id="{BA8A99DE-2C27-47DF-BB26-AE8DF437CEA8}" type="slidenum">
              <a:rPr lang="en-AU" smtClean="0"/>
              <a:pPr/>
              <a:t>6</a:t>
            </a:fld>
            <a:endParaRPr lang="en-A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2800" kern="1200" dirty="0">
              <a:solidFill>
                <a:schemeClr val="tx1"/>
              </a:solidFill>
              <a:latin typeface="+mn-lt"/>
              <a:ea typeface="Verdana" panose="020B0604030504040204" pitchFamily="34" charset="0"/>
              <a:cs typeface="+mn-cs"/>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7</a:t>
            </a:fld>
            <a:endParaRPr lang="en-A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800" kern="1200" dirty="0">
                <a:solidFill>
                  <a:schemeClr val="tx1"/>
                </a:solidFill>
                <a:latin typeface="+mn-lt"/>
                <a:ea typeface="Verdana" panose="020B0604030504040204" pitchFamily="34" charset="0"/>
                <a:cs typeface="+mn-cs"/>
              </a:rPr>
              <a:t>Based on the predefined</a:t>
            </a:r>
            <a:r>
              <a:rPr lang="en-US" sz="2800" kern="1200" baseline="0" dirty="0">
                <a:solidFill>
                  <a:schemeClr val="tx1"/>
                </a:solidFill>
                <a:latin typeface="+mn-lt"/>
                <a:ea typeface="Verdana" panose="020B0604030504040204" pitchFamily="34" charset="0"/>
                <a:cs typeface="+mn-cs"/>
              </a:rPr>
              <a:t> terms and examples, what do you think is an experimental research?</a:t>
            </a:r>
            <a:endParaRPr lang="en-US" sz="2800" kern="1200" dirty="0">
              <a:solidFill>
                <a:schemeClr val="tx1"/>
              </a:solidFill>
              <a:latin typeface="+mn-lt"/>
              <a:ea typeface="Verdana" panose="020B0604030504040204" pitchFamily="34" charset="0"/>
              <a:cs typeface="+mn-cs"/>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8</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i="0" cap="none" dirty="0">
                <a:solidFill>
                  <a:srgbClr val="000000"/>
                </a:solidFill>
                <a:effectLst/>
                <a:latin typeface="Verdana" panose="020B0604030504040204" pitchFamily="34" charset="0"/>
                <a:ea typeface="Verdana" panose="020B0604030504040204" pitchFamily="34" charset="0"/>
              </a:rPr>
              <a:t>Experimental research is a scientific approach to research, where one or more independent variables are manipulated and applied to one or more dependent variables to measure their effect on the dependent variables. The effect of the independent variables on the dependent variables is usually observed and recorded over some time, to aid researchers in drawing a reasonable conclusion regarding the relationship between these 2 variable types.</a:t>
            </a:r>
            <a:endParaRPr lang="en-PH" sz="2000" cap="none" dirty="0">
              <a:latin typeface="Verdana" panose="020B0604030504040204" pitchFamily="34" charset="0"/>
              <a:ea typeface="Verdana" panose="020B0604030504040204" pitchFamily="34" charset="0"/>
            </a:endParaRPr>
          </a:p>
        </p:txBody>
      </p:sp>
      <p:sp>
        <p:nvSpPr>
          <p:cNvPr id="4" name="Slide Number Placeholder 3"/>
          <p:cNvSpPr>
            <a:spLocks noGrp="1"/>
          </p:cNvSpPr>
          <p:nvPr>
            <p:ph type="sldNum" sz="quarter" idx="10"/>
          </p:nvPr>
        </p:nvSpPr>
        <p:spPr/>
        <p:txBody>
          <a:bodyPr/>
          <a:lstStyle/>
          <a:p>
            <a:fld id="{BA8A99DE-2C27-47DF-BB26-AE8DF437CEA8}" type="slidenum">
              <a:rPr lang="en-AU" smtClean="0"/>
              <a:pPr/>
              <a:t>9</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105737"/>
            <a:ext cx="12192000" cy="4414059"/>
          </a:xfrm>
          <a:prstGeom prst="rect">
            <a:avLst/>
          </a:prstGeom>
        </p:spPr>
      </p:pic>
      <p:sp>
        <p:nvSpPr>
          <p:cNvPr id="2" name="Title 1"/>
          <p:cNvSpPr>
            <a:spLocks noGrp="1"/>
          </p:cNvSpPr>
          <p:nvPr>
            <p:ph type="ctrTitle"/>
          </p:nvPr>
        </p:nvSpPr>
        <p:spPr>
          <a:xfrm>
            <a:off x="3181816" y="1732156"/>
            <a:ext cx="8544313" cy="1434790"/>
          </a:xfrm>
        </p:spPr>
        <p:txBody>
          <a:bodyPr anchor="ctr" anchorCtr="0">
            <a:normAutofit/>
          </a:bodyPr>
          <a:lstStyle>
            <a:lvl1pPr algn="r">
              <a:defRPr sz="4400">
                <a:solidFill>
                  <a:schemeClr val="bg1"/>
                </a:solidFill>
                <a:latin typeface="Helvetica" panose="020B0604020202020204" pitchFamily="2" charset="0"/>
              </a:defRPr>
            </a:lvl1pPr>
          </a:lstStyle>
          <a:p>
            <a:r>
              <a:rPr lang="en-US" dirty="0"/>
              <a:t>Click to edit Master title style</a:t>
            </a:r>
            <a:endParaRPr lang="en-AU" dirty="0"/>
          </a:p>
        </p:txBody>
      </p:sp>
      <p:sp>
        <p:nvSpPr>
          <p:cNvPr id="3" name="Subtitle 2"/>
          <p:cNvSpPr>
            <a:spLocks noGrp="1"/>
          </p:cNvSpPr>
          <p:nvPr>
            <p:ph type="subTitle" idx="1"/>
          </p:nvPr>
        </p:nvSpPr>
        <p:spPr>
          <a:xfrm>
            <a:off x="6195121" y="3428999"/>
            <a:ext cx="5531007" cy="1655762"/>
          </a:xfrm>
        </p:spPr>
        <p:txBody>
          <a:bodyPr>
            <a:normAutofit/>
          </a:bodyPr>
          <a:lstStyle>
            <a:lvl1pPr marL="0" indent="0" algn="r">
              <a:buNone/>
              <a:defRPr sz="1400">
                <a:solidFill>
                  <a:schemeClr val="bg1"/>
                </a:solidFill>
                <a:latin typeface="Helvetica" panose="020B06040202020202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905000" y="-2928"/>
            <a:ext cx="8120150" cy="110866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746426" y="5727901"/>
            <a:ext cx="8897389" cy="1130099"/>
          </a:xfrm>
          <a:prstGeom prst="rect">
            <a:avLst/>
          </a:prstGeom>
        </p:spPr>
      </p:pic>
    </p:spTree>
    <p:extLst>
      <p:ext uri="{BB962C8B-B14F-4D97-AF65-F5344CB8AC3E}">
        <p14:creationId xmlns:p14="http://schemas.microsoft.com/office/powerpoint/2010/main" val="191224781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2616368633"/>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1468079532"/>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3950475783"/>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FD9CDCC-1712-47BF-A91A-7ED74A70AB15}" type="slidenum">
              <a:rPr lang="en-AU" smtClean="0"/>
              <a:pPr/>
              <a:t>‹#›</a:t>
            </a:fld>
            <a:endParaRPr lang="en-AU"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3179934162"/>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D9CDCC-1712-47BF-A91A-7ED74A70AB15}" type="slidenum">
              <a:rPr lang="en-AU" smtClean="0"/>
              <a:pPr/>
              <a:t>‹#›</a:t>
            </a:fld>
            <a:endParaRPr lang="en-AU"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322383701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FD9CDCC-1712-47BF-A91A-7ED74A70AB15}" type="slidenum">
              <a:rPr lang="en-AU" smtClean="0"/>
              <a:pPr/>
              <a:t>‹#›</a:t>
            </a:fld>
            <a:endParaRPr lang="en-AU"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4085080183"/>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D9CDCC-1712-47BF-A91A-7ED74A70AB15}" type="slidenum">
              <a:rPr lang="en-AU" smtClean="0"/>
              <a:pPr/>
              <a:t>‹#›</a:t>
            </a:fld>
            <a:endParaRPr lang="en-AU"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4255471412"/>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FD9CDCC-1712-47BF-A91A-7ED74A70AB15}" type="slidenum">
              <a:rPr lang="en-AU" smtClean="0"/>
              <a:pPr/>
              <a:t>‹#›</a:t>
            </a:fld>
            <a:endParaRPr lang="en-AU"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4128053607"/>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9/22/2021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pPr/>
              <a:t>‹#›</a:t>
            </a:fld>
            <a:endParaRPr lang="en-US" dirty="0"/>
          </a:p>
        </p:txBody>
      </p:sp>
      <p:sp>
        <p:nvSpPr>
          <p:cNvPr id="6" name="Date Placeholder 3"/>
          <p:cNvSpPr txBox="1">
            <a:spLocks/>
          </p:cNvSpPr>
          <p:nvPr userDrawn="1"/>
        </p:nvSpPr>
        <p:spPr>
          <a:xfrm>
            <a:off x="11748477" y="0"/>
            <a:ext cx="443523" cy="234009"/>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bg1"/>
                </a:solidFill>
                <a:latin typeface="Helvetica" panose="020B0604020202020204" pitchFamily="2"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D9CDCC-1712-47BF-A91A-7ED74A70AB15}" type="slidenum">
              <a:rPr lang="en-AU" sz="800" smtClean="0"/>
              <a:pPr/>
              <a:t>‹#›</a:t>
            </a:fld>
            <a:endParaRPr lang="en-AU" sz="800" dirty="0"/>
          </a:p>
        </p:txBody>
      </p:sp>
    </p:spTree>
    <p:extLst>
      <p:ext uri="{BB962C8B-B14F-4D97-AF65-F5344CB8AC3E}">
        <p14:creationId xmlns:p14="http://schemas.microsoft.com/office/powerpoint/2010/main" val="3018596286"/>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9/22/2021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pPr/>
              <a:t>‹#›</a:t>
            </a:fld>
            <a:endParaRPr lang="en-US" dirty="0"/>
          </a:p>
        </p:txBody>
      </p:sp>
      <p:sp>
        <p:nvSpPr>
          <p:cNvPr id="5" name="Date Placeholder 3"/>
          <p:cNvSpPr txBox="1">
            <a:spLocks/>
          </p:cNvSpPr>
          <p:nvPr userDrawn="1"/>
        </p:nvSpPr>
        <p:spPr>
          <a:xfrm>
            <a:off x="11748477" y="0"/>
            <a:ext cx="443523" cy="234009"/>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bg1"/>
                </a:solidFill>
                <a:latin typeface="Helvetica" panose="020B0604020202020204" pitchFamily="2"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D9CDCC-1712-47BF-A91A-7ED74A70AB15}" type="slidenum">
              <a:rPr lang="en-AU" sz="800" smtClean="0"/>
              <a:pPr/>
              <a:t>‹#›</a:t>
            </a:fld>
            <a:endParaRPr lang="en-AU" sz="800" dirty="0"/>
          </a:p>
        </p:txBody>
      </p:sp>
    </p:spTree>
    <p:extLst>
      <p:ext uri="{BB962C8B-B14F-4D97-AF65-F5344CB8AC3E}">
        <p14:creationId xmlns:p14="http://schemas.microsoft.com/office/powerpoint/2010/main" val="16218921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105737"/>
            <a:ext cx="12192000" cy="4414059"/>
          </a:xfrm>
          <a:prstGeom prst="rect">
            <a:avLst/>
          </a:prstGeom>
        </p:spPr>
      </p:pic>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905000" y="-2928"/>
            <a:ext cx="8120150" cy="1108665"/>
          </a:xfrm>
          <a:prstGeom prst="rect">
            <a:avLst/>
          </a:prstGeom>
        </p:spPr>
      </p:pic>
      <p:pic>
        <p:nvPicPr>
          <p:cNvPr id="14" name="Picture 13"/>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746426" y="5727901"/>
            <a:ext cx="8897389" cy="1130099"/>
          </a:xfrm>
          <a:prstGeom prst="rect">
            <a:avLst/>
          </a:prstGeom>
        </p:spPr>
      </p:pic>
    </p:spTree>
    <p:extLst>
      <p:ext uri="{BB962C8B-B14F-4D97-AF65-F5344CB8AC3E}">
        <p14:creationId xmlns:p14="http://schemas.microsoft.com/office/powerpoint/2010/main" val="2788792196"/>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
        <p:nvSpPr>
          <p:cNvPr id="8" name="Date Placeholder 3"/>
          <p:cNvSpPr txBox="1">
            <a:spLocks/>
          </p:cNvSpPr>
          <p:nvPr userDrawn="1"/>
        </p:nvSpPr>
        <p:spPr>
          <a:xfrm>
            <a:off x="11748477" y="0"/>
            <a:ext cx="443523" cy="234009"/>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bg1"/>
                </a:solidFill>
                <a:latin typeface="Helvetica" panose="020B0604020202020204" pitchFamily="2"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D9CDCC-1712-47BF-A91A-7ED74A70AB15}" type="slidenum">
              <a:rPr lang="en-AU" sz="800" smtClean="0"/>
              <a:pPr/>
              <a:t>‹#›</a:t>
            </a:fld>
            <a:endParaRPr lang="en-AU" sz="800" dirty="0"/>
          </a:p>
        </p:txBody>
      </p:sp>
    </p:spTree>
    <p:extLst>
      <p:ext uri="{BB962C8B-B14F-4D97-AF65-F5344CB8AC3E}">
        <p14:creationId xmlns:p14="http://schemas.microsoft.com/office/powerpoint/2010/main" val="2681211944"/>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9/22/2021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
        <p:nvSpPr>
          <p:cNvPr id="8" name="Date Placeholder 3"/>
          <p:cNvSpPr txBox="1">
            <a:spLocks/>
          </p:cNvSpPr>
          <p:nvPr userDrawn="1"/>
        </p:nvSpPr>
        <p:spPr>
          <a:xfrm>
            <a:off x="11748477" y="0"/>
            <a:ext cx="443523" cy="234009"/>
          </a:xfrm>
          <a:prstGeom prst="rect">
            <a:avLst/>
          </a:prstGeom>
        </p:spPr>
        <p:txBody>
          <a:bodyPr vert="horz" lIns="91440" tIns="45720" rIns="91440" bIns="45720" rtlCol="0" anchor="ctr"/>
          <a:lstStyle>
            <a:defPPr>
              <a:defRPr lang="en-US"/>
            </a:defPPr>
            <a:lvl1pPr marL="0" algn="l" defTabSz="914400" rtl="0" eaLnBrk="1" latinLnBrk="0" hangingPunct="1">
              <a:defRPr sz="800" kern="1200">
                <a:solidFill>
                  <a:schemeClr val="bg1"/>
                </a:solidFill>
                <a:latin typeface="Helvetica" panose="020B0604020202020204" pitchFamily="2"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D9CDCC-1712-47BF-A91A-7ED74A70AB15}" type="slidenum">
              <a:rPr lang="en-AU" sz="800" smtClean="0"/>
              <a:pPr/>
              <a:t>‹#›</a:t>
            </a:fld>
            <a:endParaRPr lang="en-AU" sz="800" dirty="0"/>
          </a:p>
        </p:txBody>
      </p:sp>
    </p:spTree>
    <p:extLst>
      <p:ext uri="{BB962C8B-B14F-4D97-AF65-F5344CB8AC3E}">
        <p14:creationId xmlns:p14="http://schemas.microsoft.com/office/powerpoint/2010/main" val="2824408547"/>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D9CDCC-1712-47BF-A91A-7ED74A70AB15}" type="slidenum">
              <a:rPr lang="en-AU" smtClean="0"/>
              <a:pPr/>
              <a:t>‹#›</a:t>
            </a:fld>
            <a:endParaRPr lang="en-AU"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122762074"/>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D9CDCC-1712-47BF-A91A-7ED74A70AB15}" type="slidenum">
              <a:rPr lang="en-AU" smtClean="0"/>
              <a:pPr/>
              <a:t>‹#›</a:t>
            </a:fld>
            <a:endParaRPr lang="en-AU"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p14="http://schemas.microsoft.com/office/powerpoint/2010/main" val="1672367097"/>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ection Title Sl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FD9CDCC-1712-47BF-A91A-7ED74A70AB15}" type="slidenum">
              <a:rPr lang="en-AU" smtClean="0"/>
              <a:pPr/>
              <a:t>‹#›</a:t>
            </a:fld>
            <a:endParaRPr lang="en-AU" dirty="0"/>
          </a:p>
        </p:txBody>
      </p:sp>
    </p:spTree>
    <p:extLst>
      <p:ext uri="{BB962C8B-B14F-4D97-AF65-F5344CB8AC3E}">
        <p14:creationId xmlns:p14="http://schemas.microsoft.com/office/powerpoint/2010/main" val="3529710358"/>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_A">
    <p:spTree>
      <p:nvGrpSpPr>
        <p:cNvPr id="1" name=""/>
        <p:cNvGrpSpPr/>
        <p:nvPr/>
      </p:nvGrpSpPr>
      <p:grpSpPr>
        <a:xfrm>
          <a:off x="0" y="0"/>
          <a:ext cx="0" cy="0"/>
          <a:chOff x="0" y="0"/>
          <a:chExt cx="0" cy="0"/>
        </a:xfrm>
      </p:grpSpPr>
      <p:sp>
        <p:nvSpPr>
          <p:cNvPr id="10" name="Date Placeholder 3"/>
          <p:cNvSpPr>
            <a:spLocks noGrp="1"/>
          </p:cNvSpPr>
          <p:nvPr>
            <p:ph type="dt" sz="half" idx="10"/>
          </p:nvPr>
        </p:nvSpPr>
        <p:spPr>
          <a:xfrm>
            <a:off x="11748477" y="0"/>
            <a:ext cx="443523" cy="234009"/>
          </a:xfrm>
          <a:prstGeom prst="rect">
            <a:avLst/>
          </a:prstGeom>
        </p:spPr>
        <p:txBody>
          <a:bodyPr vert="horz" lIns="91440" tIns="45720" rIns="91440" bIns="45720" rtlCol="0" anchor="ctr"/>
          <a:lstStyle>
            <a:lvl1pPr algn="l">
              <a:defRPr sz="800">
                <a:solidFill>
                  <a:schemeClr val="bg1"/>
                </a:solidFill>
                <a:latin typeface="Helvetica" panose="020B0604020202020204" pitchFamily="2" charset="0"/>
                <a:cs typeface="Arial" panose="020B0604020202020204" pitchFamily="34" charset="0"/>
              </a:defRPr>
            </a:lvl1pPr>
          </a:lstStyle>
          <a:p>
            <a:fld id="{6FD9CDCC-1712-47BF-A91A-7ED74A70AB15}" type="slidenum">
              <a:rPr lang="en-AU" smtClean="0"/>
              <a:pPr/>
              <a:t>‹#›</a:t>
            </a:fld>
            <a:endParaRPr lang="en-AU" dirty="0"/>
          </a:p>
        </p:txBody>
      </p:sp>
    </p:spTree>
    <p:extLst>
      <p:ext uri="{BB962C8B-B14F-4D97-AF65-F5344CB8AC3E}">
        <p14:creationId xmlns:p14="http://schemas.microsoft.com/office/powerpoint/2010/main" val="298599008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36856274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300708878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1694015253"/>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18663982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3859987319"/>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138088961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C950BB7-0283-4494-AF22-2E7375C24D4E}" type="datetimeFigureOut">
              <a:rPr lang="en-AU" smtClean="0"/>
              <a:pPr/>
              <a:t>22/09/2021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1DED5DA8-B8A1-4B86-8D5D-B0CCCAAFA2FC}" type="slidenum">
              <a:rPr lang="en-AU" smtClean="0"/>
              <a:pPr/>
              <a:t>‹#›</a:t>
            </a:fld>
            <a:endParaRPr lang="en-AU"/>
          </a:p>
        </p:txBody>
      </p:sp>
    </p:spTree>
    <p:extLst>
      <p:ext uri="{BB962C8B-B14F-4D97-AF65-F5344CB8AC3E}">
        <p14:creationId xmlns:p14="http://schemas.microsoft.com/office/powerpoint/2010/main" val="1731263483"/>
      </p:ext>
    </p:extLst>
  </p:cSld>
  <p:clrMapOvr>
    <a:masterClrMapping/>
  </p:clrMapOvr>
  <p:transition spd="slow"/>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50BB7-0283-4494-AF22-2E7375C24D4E}" type="datetimeFigureOut">
              <a:rPr lang="en-AU" smtClean="0"/>
              <a:pPr/>
              <a:t>22/09/2021</a:t>
            </a:fld>
            <a:endParaRPr lang="en-AU"/>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ED5DA8-B8A1-4B86-8D5D-B0CCCAAFA2FC}" type="slidenum">
              <a:rPr lang="en-AU" smtClean="0"/>
              <a:pPr/>
              <a:t>‹#›</a:t>
            </a:fld>
            <a:endParaRPr lang="en-AU"/>
          </a:p>
        </p:txBody>
      </p:sp>
    </p:spTree>
    <p:extLst>
      <p:ext uri="{BB962C8B-B14F-4D97-AF65-F5344CB8AC3E}">
        <p14:creationId xmlns:p14="http://schemas.microsoft.com/office/powerpoint/2010/main" val="3620080443"/>
      </p:ext>
    </p:extLst>
  </p:cSld>
  <p:clrMap bg1="lt1" tx1="dk1" bg2="lt2" tx2="dk2" accent1="accent1" accent2="accent2" accent3="accent3" accent4="accent4" accent5="accent5" accent6="accent6" hlink="hlink" folHlink="folHlink"/>
  <p:sldLayoutIdLst>
    <p:sldLayoutId id="2147483689" r:id="rId1"/>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50BB7-0283-4494-AF22-2E7375C24D4E}" type="datetimeFigureOut">
              <a:rPr lang="en-AU" smtClean="0"/>
              <a:pPr/>
              <a:t>22/09/2021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ED5DA8-B8A1-4B86-8D5D-B0CCCAAFA2FC}" type="slidenum">
              <a:rPr lang="en-AU" smtClean="0"/>
              <a:pPr/>
              <a:t>‹#›</a:t>
            </a:fld>
            <a:endParaRPr lang="en-AU"/>
          </a:p>
        </p:txBody>
      </p:sp>
    </p:spTree>
    <p:extLst>
      <p:ext uri="{BB962C8B-B14F-4D97-AF65-F5344CB8AC3E}">
        <p14:creationId xmlns:p14="http://schemas.microsoft.com/office/powerpoint/2010/main" val="239411399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9590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2660073"/>
            <a:ext cx="10515600" cy="351689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50BB7-0283-4494-AF22-2E7375C24D4E}" type="datetimeFigureOut">
              <a:rPr lang="en-AU" smtClean="0"/>
              <a:pPr/>
              <a:t>22/09/2021</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ED5DA8-B8A1-4B86-8D5D-B0CCCAAFA2FC}" type="slidenum">
              <a:rPr lang="en-AU" smtClean="0"/>
              <a:pPr/>
              <a:t>‹#›</a:t>
            </a:fld>
            <a:endParaRPr lang="en-AU"/>
          </a:p>
        </p:txBody>
      </p:sp>
      <p:pic>
        <p:nvPicPr>
          <p:cNvPr id="8" name="Picture 7"/>
          <p:cNvPicPr>
            <a:picLocks noChangeAspect="1"/>
          </p:cNvPicPr>
          <p:nvPr userDrawn="1"/>
        </p:nvPicPr>
        <p:blipFill rotWithShape="1">
          <a:blip r:embed="rId15" cstate="screen">
            <a:extLst>
              <a:ext uri="{28A0092B-C50C-407E-A947-70E740481C1C}">
                <a14:useLocalDpi xmlns:a14="http://schemas.microsoft.com/office/drawing/2010/main"/>
              </a:ext>
            </a:extLst>
          </a:blip>
          <a:srcRect/>
          <a:stretch/>
        </p:blipFill>
        <p:spPr>
          <a:xfrm>
            <a:off x="0" y="0"/>
            <a:ext cx="12192000" cy="1273480"/>
          </a:xfrm>
          <a:prstGeom prst="rect">
            <a:avLst/>
          </a:prstGeom>
        </p:spPr>
      </p:pic>
    </p:spTree>
    <p:extLst>
      <p:ext uri="{BB962C8B-B14F-4D97-AF65-F5344CB8AC3E}">
        <p14:creationId xmlns:p14="http://schemas.microsoft.com/office/powerpoint/2010/main" val="1499901566"/>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676" r:id="rId12"/>
    <p:sldLayoutId id="2147483677" r:id="rId13"/>
  </p:sldLayoutIdLst>
  <p:transition spd="slow"/>
  <p:txStyles>
    <p:titleStyle>
      <a:lvl1pPr algn="l" defTabSz="914400" rtl="0" eaLnBrk="1" latinLnBrk="0" hangingPunct="1">
        <a:lnSpc>
          <a:spcPct val="90000"/>
        </a:lnSpc>
        <a:spcBef>
          <a:spcPct val="0"/>
        </a:spcBef>
        <a:buNone/>
        <a:defRPr sz="4400" kern="1200">
          <a:solidFill>
            <a:schemeClr val="bg1">
              <a:lumMod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2.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hyperlink" Target="https://www.scribbr.com/methodology/quantitative-research/"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hyperlink" Target="https://www.scribbr.com/methodology/sampling-bia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hyperlink" Target="https://www.scribbr.com/research-process/hypotheses/" TargetMode="External"/><Relationship Id="rId4" Type="http://schemas.openxmlformats.org/officeDocument/2006/relationships/hyperlink" Target="https://www.scribbr.com/methodology/qualitative-research/"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hyperlink" Target="https://tinyurl.com/ActionResearchMaterials?fbclid=IwAR3M2ZwPB5QGUvbKA8iGjEVqbxwnJV8kcZSeykiXM_FRTCJCbNQ--oU-vJ0"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25167" t="69645" r="11419" b="20745"/>
          <a:stretch/>
        </p:blipFill>
        <p:spPr>
          <a:xfrm>
            <a:off x="0" y="5745970"/>
            <a:ext cx="12192000" cy="1102936"/>
          </a:xfrm>
          <a:prstGeom prst="rect">
            <a:avLst/>
          </a:prstGeom>
        </p:spPr>
      </p:pic>
      <p:sp>
        <p:nvSpPr>
          <p:cNvPr id="4" name="object 4"/>
          <p:cNvSpPr txBox="1"/>
          <p:nvPr/>
        </p:nvSpPr>
        <p:spPr>
          <a:xfrm>
            <a:off x="0" y="1569720"/>
            <a:ext cx="12192000" cy="1397177"/>
          </a:xfrm>
          <a:prstGeom prst="rect">
            <a:avLst/>
          </a:prstGeom>
        </p:spPr>
        <p:txBody>
          <a:bodyPr vert="horz" wrap="square" lIns="0" tIns="12065" rIns="0" bIns="0" rtlCol="0">
            <a:spAutoFit/>
          </a:bodyPr>
          <a:lstStyle/>
          <a:p>
            <a:pPr algn="ctr">
              <a:lnSpc>
                <a:spcPts val="5365"/>
              </a:lnSpc>
            </a:pPr>
            <a:r>
              <a:rPr lang="en-US" sz="6000" b="1" spc="160" dirty="0">
                <a:solidFill>
                  <a:srgbClr val="FFFFFF"/>
                </a:solidFill>
                <a:latin typeface="Arial"/>
                <a:cs typeface="Arial"/>
              </a:rPr>
              <a:t>DESIGNING </a:t>
            </a:r>
            <a:r>
              <a:rPr lang="en-US" sz="6000" b="1" spc="265" dirty="0">
                <a:solidFill>
                  <a:srgbClr val="FFFFFF"/>
                </a:solidFill>
                <a:latin typeface="Arial"/>
                <a:cs typeface="Arial"/>
              </a:rPr>
              <a:t>AN </a:t>
            </a:r>
            <a:r>
              <a:rPr lang="en-US" sz="6000" b="1" spc="90" dirty="0">
                <a:solidFill>
                  <a:srgbClr val="FFFFFF"/>
                </a:solidFill>
                <a:latin typeface="Arial"/>
                <a:cs typeface="Arial"/>
              </a:rPr>
              <a:t>EXPERIMENTAL  </a:t>
            </a:r>
            <a:r>
              <a:rPr lang="en-US" sz="6000" b="1" spc="215" dirty="0">
                <a:solidFill>
                  <a:srgbClr val="FFFFFF"/>
                </a:solidFill>
                <a:latin typeface="Arial"/>
                <a:cs typeface="Arial"/>
              </a:rPr>
              <a:t>ACTION</a:t>
            </a:r>
            <a:r>
              <a:rPr lang="en-US" sz="6000" b="1" spc="25" dirty="0">
                <a:solidFill>
                  <a:srgbClr val="FFFFFF"/>
                </a:solidFill>
                <a:latin typeface="Arial"/>
                <a:cs typeface="Arial"/>
              </a:rPr>
              <a:t> </a:t>
            </a:r>
            <a:r>
              <a:rPr lang="en-US" sz="6000" b="1" spc="45" dirty="0">
                <a:solidFill>
                  <a:srgbClr val="FFFFFF"/>
                </a:solidFill>
                <a:latin typeface="Arial"/>
                <a:cs typeface="Arial"/>
              </a:rPr>
              <a:t>RESEARCH</a:t>
            </a:r>
            <a:endParaRPr lang="en-US" sz="6000" dirty="0">
              <a:latin typeface="Arial"/>
              <a:cs typeface="Arial"/>
            </a:endParaRPr>
          </a:p>
        </p:txBody>
      </p:sp>
      <p:sp>
        <p:nvSpPr>
          <p:cNvPr id="5" name="TextBox 4"/>
          <p:cNvSpPr txBox="1"/>
          <p:nvPr/>
        </p:nvSpPr>
        <p:spPr>
          <a:xfrm>
            <a:off x="4901821" y="4236720"/>
            <a:ext cx="6800781" cy="954107"/>
          </a:xfrm>
          <a:prstGeom prst="rect">
            <a:avLst/>
          </a:prstGeom>
          <a:noFill/>
        </p:spPr>
        <p:txBody>
          <a:bodyPr wrap="square" rtlCol="0">
            <a:spAutoFit/>
          </a:bodyPr>
          <a:lstStyle/>
          <a:p>
            <a:pPr algn="r"/>
            <a:r>
              <a:rPr lang="en-US" sz="2800" b="1" dirty="0">
                <a:solidFill>
                  <a:schemeClr val="bg1"/>
                </a:solidFill>
                <a:latin typeface="Arial" pitchFamily="34" charset="0"/>
                <a:cs typeface="Arial" pitchFamily="34" charset="0"/>
              </a:rPr>
              <a:t>IRENE C. CULASTE-QUIMBO</a:t>
            </a:r>
          </a:p>
          <a:p>
            <a:pPr algn="r"/>
            <a:r>
              <a:rPr lang="en-US" sz="2800" i="1" dirty="0">
                <a:solidFill>
                  <a:schemeClr val="bg1"/>
                </a:solidFill>
                <a:latin typeface="Arial" pitchFamily="34" charset="0"/>
                <a:cs typeface="Arial" pitchFamily="34" charset="0"/>
              </a:rPr>
              <a:t>SEPS, Planning &amp; Research</a:t>
            </a:r>
          </a:p>
        </p:txBody>
      </p:sp>
    </p:spTree>
    <p:extLst>
      <p:ext uri="{BB962C8B-B14F-4D97-AF65-F5344CB8AC3E}">
        <p14:creationId xmlns:p14="http://schemas.microsoft.com/office/powerpoint/2010/main" val="833638808"/>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graphicFrame>
        <p:nvGraphicFramePr>
          <p:cNvPr id="10" name="Content Placeholder 3">
            <a:extLst>
              <a:ext uri="{FF2B5EF4-FFF2-40B4-BE49-F238E27FC236}">
                <a16:creationId xmlns:a16="http://schemas.microsoft.com/office/drawing/2014/main" id="{5898564B-7E0A-4532-A8F3-4F670CFD28FB}"/>
              </a:ext>
            </a:extLst>
          </p:cNvPr>
          <p:cNvGraphicFramePr>
            <a:graphicFrameLocks noGrp="1"/>
          </p:cNvGraphicFramePr>
          <p:nvPr>
            <p:ph sz="quarter" idx="4294967295"/>
            <p:extLst>
              <p:ext uri="{D42A27DB-BD31-4B8C-83A1-F6EECF244321}">
                <p14:modId xmlns:p14="http://schemas.microsoft.com/office/powerpoint/2010/main" val="3552099580"/>
              </p:ext>
            </p:extLst>
          </p:nvPr>
        </p:nvGraphicFramePr>
        <p:xfrm>
          <a:off x="318751" y="1563065"/>
          <a:ext cx="11513713" cy="41389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5" name="Title 1">
            <a:extLst>
              <a:ext uri="{FF2B5EF4-FFF2-40B4-BE49-F238E27FC236}">
                <a16:creationId xmlns:a16="http://schemas.microsoft.com/office/drawing/2014/main" id="{61D68F16-4408-4626-8E78-395592FE5D95}"/>
              </a:ext>
            </a:extLst>
          </p:cNvPr>
          <p:cNvSpPr>
            <a:spLocks noGrp="1"/>
          </p:cNvSpPr>
          <p:nvPr>
            <p:ph type="title"/>
          </p:nvPr>
        </p:nvSpPr>
        <p:spPr>
          <a:xfrm>
            <a:off x="853440" y="1310640"/>
            <a:ext cx="11338560" cy="624840"/>
          </a:xfrm>
        </p:spPr>
        <p:txBody>
          <a:bodyPr>
            <a:normAutofit/>
          </a:bodyPr>
          <a:lstStyle/>
          <a:p>
            <a:r>
              <a:rPr lang="en-PH" sz="2800" b="1" dirty="0">
                <a:solidFill>
                  <a:schemeClr val="tx1"/>
                </a:solidFill>
              </a:rPr>
              <a:t>Comparison on the Types of Experimental Research Design</a:t>
            </a:r>
            <a:endParaRPr lang="en-PH" sz="2800" b="1" cap="none" dirty="0">
              <a:solidFill>
                <a:schemeClr val="tx1"/>
              </a:solidFill>
            </a:endParaRPr>
          </a:p>
        </p:txBody>
      </p:sp>
      <p:sp>
        <p:nvSpPr>
          <p:cNvPr id="6" name="object 5">
            <a:extLst>
              <a:ext uri="{FF2B5EF4-FFF2-40B4-BE49-F238E27FC236}">
                <a16:creationId xmlns:a16="http://schemas.microsoft.com/office/drawing/2014/main" id="{7C473342-1F7F-43A8-9C96-06165E453E35}"/>
              </a:ext>
            </a:extLst>
          </p:cNvPr>
          <p:cNvSpPr/>
          <p:nvPr/>
        </p:nvSpPr>
        <p:spPr>
          <a:xfrm>
            <a:off x="182880" y="131899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7" name="Table 6"/>
          <p:cNvGraphicFramePr>
            <a:graphicFrameLocks noGrp="1"/>
          </p:cNvGraphicFramePr>
          <p:nvPr/>
        </p:nvGraphicFramePr>
        <p:xfrm>
          <a:off x="280976" y="2045546"/>
          <a:ext cx="11590984" cy="3596640"/>
        </p:xfrm>
        <a:graphic>
          <a:graphicData uri="http://schemas.openxmlformats.org/drawingml/2006/table">
            <a:tbl>
              <a:tblPr firstRow="1" bandRow="1">
                <a:tableStyleId>{5C22544A-7EE6-4342-B048-85BDC9FD1C3A}</a:tableStyleId>
              </a:tblPr>
              <a:tblGrid>
                <a:gridCol w="2897746">
                  <a:extLst>
                    <a:ext uri="{9D8B030D-6E8A-4147-A177-3AD203B41FA5}">
                      <a16:colId xmlns:a16="http://schemas.microsoft.com/office/drawing/2014/main" val="20000"/>
                    </a:ext>
                  </a:extLst>
                </a:gridCol>
                <a:gridCol w="2897746">
                  <a:extLst>
                    <a:ext uri="{9D8B030D-6E8A-4147-A177-3AD203B41FA5}">
                      <a16:colId xmlns:a16="http://schemas.microsoft.com/office/drawing/2014/main" val="20001"/>
                    </a:ext>
                  </a:extLst>
                </a:gridCol>
                <a:gridCol w="3103810">
                  <a:extLst>
                    <a:ext uri="{9D8B030D-6E8A-4147-A177-3AD203B41FA5}">
                      <a16:colId xmlns:a16="http://schemas.microsoft.com/office/drawing/2014/main" val="20002"/>
                    </a:ext>
                  </a:extLst>
                </a:gridCol>
                <a:gridCol w="2691682">
                  <a:extLst>
                    <a:ext uri="{9D8B030D-6E8A-4147-A177-3AD203B41FA5}">
                      <a16:colId xmlns:a16="http://schemas.microsoft.com/office/drawing/2014/main" val="20003"/>
                    </a:ext>
                  </a:extLst>
                </a:gridCol>
              </a:tblGrid>
              <a:tr h="370840">
                <a:tc>
                  <a:txBody>
                    <a:bodyPr/>
                    <a:lstStyle/>
                    <a:p>
                      <a:pPr algn="ctr"/>
                      <a:r>
                        <a:rPr lang="en-PH" sz="2800" dirty="0">
                          <a:latin typeface="+mj-lt"/>
                          <a:ea typeface="Verdana" panose="020B0604030504040204" pitchFamily="34" charset="0"/>
                        </a:rPr>
                        <a:t>Type of Experimental Research Design</a:t>
                      </a:r>
                    </a:p>
                  </a:txBody>
                  <a:tcPr/>
                </a:tc>
                <a:tc>
                  <a:txBody>
                    <a:bodyPr/>
                    <a:lstStyle/>
                    <a:p>
                      <a:pPr algn="ctr"/>
                      <a:r>
                        <a:rPr lang="en-PH" sz="2800" dirty="0">
                          <a:latin typeface="+mj-lt"/>
                          <a:ea typeface="Verdana" panose="020B0604030504040204" pitchFamily="34" charset="0"/>
                        </a:rPr>
                        <a:t>Independent Variable (Manipulation)</a:t>
                      </a:r>
                    </a:p>
                  </a:txBody>
                  <a:tcPr/>
                </a:tc>
                <a:tc>
                  <a:txBody>
                    <a:bodyPr/>
                    <a:lstStyle/>
                    <a:p>
                      <a:pPr algn="ctr"/>
                      <a:r>
                        <a:rPr lang="en-PH" sz="2800" dirty="0">
                          <a:latin typeface="+mj-lt"/>
                          <a:ea typeface="Verdana" panose="020B0604030504040204" pitchFamily="34" charset="0"/>
                        </a:rPr>
                        <a:t>Group/s</a:t>
                      </a:r>
                    </a:p>
                  </a:txBody>
                  <a:tcPr/>
                </a:tc>
                <a:tc>
                  <a:txBody>
                    <a:bodyPr/>
                    <a:lstStyle/>
                    <a:p>
                      <a:pPr algn="ctr"/>
                      <a:r>
                        <a:rPr lang="en-PH" sz="2800" dirty="0">
                          <a:latin typeface="+mj-lt"/>
                          <a:ea typeface="Verdana" panose="020B0604030504040204" pitchFamily="34" charset="0"/>
                        </a:rPr>
                        <a:t>Sampling</a:t>
                      </a:r>
                    </a:p>
                  </a:txBody>
                  <a:tcPr/>
                </a:tc>
                <a:extLst>
                  <a:ext uri="{0D108BD9-81ED-4DB2-BD59-A6C34878D82A}">
                    <a16:rowId xmlns:a16="http://schemas.microsoft.com/office/drawing/2014/main" val="10000"/>
                  </a:ext>
                </a:extLst>
              </a:tr>
              <a:tr h="370840">
                <a:tc>
                  <a:txBody>
                    <a:bodyPr/>
                    <a:lstStyle/>
                    <a:p>
                      <a:r>
                        <a:rPr lang="en-PH" sz="2800" b="1" i="1" dirty="0">
                          <a:latin typeface="+mj-lt"/>
                          <a:ea typeface="Verdana" panose="020B0604030504040204" pitchFamily="34" charset="0"/>
                        </a:rPr>
                        <a:t>1. Pre-experiment</a:t>
                      </a:r>
                    </a:p>
                  </a:txBody>
                  <a:tcPr/>
                </a:tc>
                <a:tc>
                  <a:txBody>
                    <a:bodyPr/>
                    <a:lstStyle/>
                    <a:p>
                      <a:r>
                        <a:rPr lang="en-PH" sz="2800" dirty="0">
                          <a:latin typeface="+mj-lt"/>
                          <a:ea typeface="Verdana" panose="020B0604030504040204" pitchFamily="34" charset="0"/>
                        </a:rPr>
                        <a:t>Manipulation of independent variable</a:t>
                      </a:r>
                    </a:p>
                  </a:txBody>
                  <a:tcPr/>
                </a:tc>
                <a:tc>
                  <a:txBody>
                    <a:bodyPr/>
                    <a:lstStyle/>
                    <a:p>
                      <a:pPr marL="285750" indent="-285750">
                        <a:buFont typeface="Arial" panose="020B0604020202020204" pitchFamily="34" charset="0"/>
                        <a:buChar char="•"/>
                      </a:pPr>
                      <a:r>
                        <a:rPr lang="en-PH" sz="2800" dirty="0">
                          <a:latin typeface="+mj-lt"/>
                          <a:ea typeface="Verdana" panose="020B0604030504040204" pitchFamily="34" charset="0"/>
                        </a:rPr>
                        <a:t>Experimental group is present</a:t>
                      </a:r>
                    </a:p>
                    <a:p>
                      <a:pPr marL="285750" indent="-285750">
                        <a:buFont typeface="Arial" panose="020B0604020202020204" pitchFamily="34" charset="0"/>
                        <a:buChar char="•"/>
                      </a:pPr>
                      <a:r>
                        <a:rPr lang="en-PH" sz="2800" dirty="0">
                          <a:latin typeface="+mj-lt"/>
                          <a:ea typeface="Verdana" panose="020B0604030504040204" pitchFamily="34" charset="0"/>
                        </a:rPr>
                        <a:t>No control group</a:t>
                      </a:r>
                    </a:p>
                  </a:txBody>
                  <a:tcPr/>
                </a:tc>
                <a:tc>
                  <a:txBody>
                    <a:bodyPr/>
                    <a:lstStyle/>
                    <a:p>
                      <a:pPr marL="285750" indent="-285750">
                        <a:buFont typeface="Arial" panose="020B0604020202020204" pitchFamily="34" charset="0"/>
                        <a:buChar char="•"/>
                      </a:pPr>
                      <a:r>
                        <a:rPr lang="en-PH" sz="2800" dirty="0">
                          <a:latin typeface="+mj-lt"/>
                          <a:ea typeface="Verdana" panose="020B0604030504040204" pitchFamily="34" charset="0"/>
                        </a:rPr>
                        <a:t>Non-random sampling</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5" name="Title 1">
            <a:extLst>
              <a:ext uri="{FF2B5EF4-FFF2-40B4-BE49-F238E27FC236}">
                <a16:creationId xmlns:a16="http://schemas.microsoft.com/office/drawing/2014/main" id="{61D68F16-4408-4626-8E78-395592FE5D95}"/>
              </a:ext>
            </a:extLst>
          </p:cNvPr>
          <p:cNvSpPr>
            <a:spLocks noGrp="1"/>
          </p:cNvSpPr>
          <p:nvPr>
            <p:ph type="title"/>
          </p:nvPr>
        </p:nvSpPr>
        <p:spPr>
          <a:xfrm>
            <a:off x="853440" y="1310640"/>
            <a:ext cx="11338560" cy="624840"/>
          </a:xfrm>
        </p:spPr>
        <p:txBody>
          <a:bodyPr>
            <a:normAutofit/>
          </a:bodyPr>
          <a:lstStyle/>
          <a:p>
            <a:r>
              <a:rPr lang="en-PH" sz="2800" b="1" dirty="0">
                <a:solidFill>
                  <a:schemeClr val="tx1"/>
                </a:solidFill>
              </a:rPr>
              <a:t>Comparison on the Types of Experimental Research Design</a:t>
            </a:r>
            <a:endParaRPr lang="en-PH" sz="2800" b="1" cap="none" dirty="0">
              <a:solidFill>
                <a:schemeClr val="tx1"/>
              </a:solidFill>
            </a:endParaRPr>
          </a:p>
        </p:txBody>
      </p:sp>
      <p:sp>
        <p:nvSpPr>
          <p:cNvPr id="6" name="object 5">
            <a:extLst>
              <a:ext uri="{FF2B5EF4-FFF2-40B4-BE49-F238E27FC236}">
                <a16:creationId xmlns:a16="http://schemas.microsoft.com/office/drawing/2014/main" id="{7C473342-1F7F-43A8-9C96-06165E453E35}"/>
              </a:ext>
            </a:extLst>
          </p:cNvPr>
          <p:cNvSpPr/>
          <p:nvPr/>
        </p:nvSpPr>
        <p:spPr>
          <a:xfrm>
            <a:off x="182880" y="131899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7" name="Table 6"/>
          <p:cNvGraphicFramePr>
            <a:graphicFrameLocks noGrp="1"/>
          </p:cNvGraphicFramePr>
          <p:nvPr/>
        </p:nvGraphicFramePr>
        <p:xfrm>
          <a:off x="280976" y="2045546"/>
          <a:ext cx="11590984" cy="3169920"/>
        </p:xfrm>
        <a:graphic>
          <a:graphicData uri="http://schemas.openxmlformats.org/drawingml/2006/table">
            <a:tbl>
              <a:tblPr firstRow="1" bandRow="1">
                <a:tableStyleId>{5C22544A-7EE6-4342-B048-85BDC9FD1C3A}</a:tableStyleId>
              </a:tblPr>
              <a:tblGrid>
                <a:gridCol w="2897746">
                  <a:extLst>
                    <a:ext uri="{9D8B030D-6E8A-4147-A177-3AD203B41FA5}">
                      <a16:colId xmlns:a16="http://schemas.microsoft.com/office/drawing/2014/main" val="20000"/>
                    </a:ext>
                  </a:extLst>
                </a:gridCol>
                <a:gridCol w="2897746">
                  <a:extLst>
                    <a:ext uri="{9D8B030D-6E8A-4147-A177-3AD203B41FA5}">
                      <a16:colId xmlns:a16="http://schemas.microsoft.com/office/drawing/2014/main" val="20001"/>
                    </a:ext>
                  </a:extLst>
                </a:gridCol>
                <a:gridCol w="3341852">
                  <a:extLst>
                    <a:ext uri="{9D8B030D-6E8A-4147-A177-3AD203B41FA5}">
                      <a16:colId xmlns:a16="http://schemas.microsoft.com/office/drawing/2014/main" val="20002"/>
                    </a:ext>
                  </a:extLst>
                </a:gridCol>
                <a:gridCol w="2453640">
                  <a:extLst>
                    <a:ext uri="{9D8B030D-6E8A-4147-A177-3AD203B41FA5}">
                      <a16:colId xmlns:a16="http://schemas.microsoft.com/office/drawing/2014/main" val="20003"/>
                    </a:ext>
                  </a:extLst>
                </a:gridCol>
              </a:tblGrid>
              <a:tr h="370840">
                <a:tc>
                  <a:txBody>
                    <a:bodyPr/>
                    <a:lstStyle/>
                    <a:p>
                      <a:pPr algn="ctr"/>
                      <a:r>
                        <a:rPr lang="en-PH" sz="2800" dirty="0">
                          <a:latin typeface="+mj-lt"/>
                          <a:ea typeface="Verdana" panose="020B0604030504040204" pitchFamily="34" charset="0"/>
                        </a:rPr>
                        <a:t>Type of Experimental Research Design</a:t>
                      </a:r>
                    </a:p>
                  </a:txBody>
                  <a:tcPr/>
                </a:tc>
                <a:tc>
                  <a:txBody>
                    <a:bodyPr/>
                    <a:lstStyle/>
                    <a:p>
                      <a:pPr algn="ctr"/>
                      <a:r>
                        <a:rPr lang="en-PH" sz="2800" dirty="0">
                          <a:latin typeface="+mj-lt"/>
                          <a:ea typeface="Verdana" panose="020B0604030504040204" pitchFamily="34" charset="0"/>
                        </a:rPr>
                        <a:t>Independent Variable (Manipulation)</a:t>
                      </a:r>
                    </a:p>
                  </a:txBody>
                  <a:tcPr/>
                </a:tc>
                <a:tc>
                  <a:txBody>
                    <a:bodyPr/>
                    <a:lstStyle/>
                    <a:p>
                      <a:pPr algn="ctr"/>
                      <a:r>
                        <a:rPr lang="en-PH" sz="2800" dirty="0">
                          <a:latin typeface="+mj-lt"/>
                          <a:ea typeface="Verdana" panose="020B0604030504040204" pitchFamily="34" charset="0"/>
                        </a:rPr>
                        <a:t>Group/s</a:t>
                      </a:r>
                    </a:p>
                  </a:txBody>
                  <a:tcPr/>
                </a:tc>
                <a:tc>
                  <a:txBody>
                    <a:bodyPr/>
                    <a:lstStyle/>
                    <a:p>
                      <a:pPr algn="ctr"/>
                      <a:r>
                        <a:rPr lang="en-PH" sz="2800" dirty="0">
                          <a:latin typeface="+mj-lt"/>
                          <a:ea typeface="Verdana" panose="020B0604030504040204" pitchFamily="34" charset="0"/>
                        </a:rPr>
                        <a:t>Sampling</a:t>
                      </a:r>
                    </a:p>
                  </a:txBody>
                  <a:tcPr/>
                </a:tc>
                <a:extLst>
                  <a:ext uri="{0D108BD9-81ED-4DB2-BD59-A6C34878D82A}">
                    <a16:rowId xmlns:a16="http://schemas.microsoft.com/office/drawing/2014/main" val="10000"/>
                  </a:ext>
                </a:extLst>
              </a:tr>
              <a:tr h="370840">
                <a:tc>
                  <a:txBody>
                    <a:bodyPr/>
                    <a:lstStyle/>
                    <a:p>
                      <a:r>
                        <a:rPr lang="en-PH" sz="2800" b="1" i="1" dirty="0">
                          <a:latin typeface="+mj-lt"/>
                          <a:ea typeface="Verdana" panose="020B0604030504040204" pitchFamily="34" charset="0"/>
                        </a:rPr>
                        <a:t>2. Quasi-experiment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2800" dirty="0">
                          <a:latin typeface="+mj-lt"/>
                          <a:ea typeface="Verdana" panose="020B0604030504040204" pitchFamily="34" charset="0"/>
                        </a:rPr>
                        <a:t>Manipulation of independent variable</a:t>
                      </a:r>
                    </a:p>
                  </a:txBody>
                  <a:tcPr/>
                </a:tc>
                <a:tc>
                  <a:txBody>
                    <a:bodyPr/>
                    <a:lstStyle/>
                    <a:p>
                      <a:pPr marL="285750" indent="-285750">
                        <a:buFont typeface="Arial" panose="020B0604020202020204" pitchFamily="34" charset="0"/>
                        <a:buChar char="•"/>
                      </a:pPr>
                      <a:r>
                        <a:rPr lang="en-PH" sz="2800" dirty="0">
                          <a:latin typeface="+mj-lt"/>
                          <a:ea typeface="Verdana" panose="020B0604030504040204" pitchFamily="34" charset="0"/>
                        </a:rPr>
                        <a:t>Experimental and control groups are present</a:t>
                      </a:r>
                    </a:p>
                  </a:txBody>
                  <a:tcPr/>
                </a:tc>
                <a:tc>
                  <a:txBody>
                    <a:bodyPr/>
                    <a:lstStyle/>
                    <a:p>
                      <a:pPr marL="285750" indent="-285750">
                        <a:buFont typeface="Arial" panose="020B0604020202020204" pitchFamily="34" charset="0"/>
                        <a:buChar char="•"/>
                      </a:pPr>
                      <a:r>
                        <a:rPr lang="en-PH" sz="2800" dirty="0">
                          <a:latin typeface="+mj-lt"/>
                          <a:ea typeface="Verdana" panose="020B0604030504040204" pitchFamily="34" charset="0"/>
                        </a:rPr>
                        <a:t>Non-random sampling</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5" name="Title 1">
            <a:extLst>
              <a:ext uri="{FF2B5EF4-FFF2-40B4-BE49-F238E27FC236}">
                <a16:creationId xmlns:a16="http://schemas.microsoft.com/office/drawing/2014/main" id="{61D68F16-4408-4626-8E78-395592FE5D95}"/>
              </a:ext>
            </a:extLst>
          </p:cNvPr>
          <p:cNvSpPr>
            <a:spLocks noGrp="1"/>
          </p:cNvSpPr>
          <p:nvPr>
            <p:ph type="title"/>
          </p:nvPr>
        </p:nvSpPr>
        <p:spPr>
          <a:xfrm>
            <a:off x="853440" y="1310640"/>
            <a:ext cx="11338560" cy="624840"/>
          </a:xfrm>
        </p:spPr>
        <p:txBody>
          <a:bodyPr>
            <a:normAutofit/>
          </a:bodyPr>
          <a:lstStyle/>
          <a:p>
            <a:r>
              <a:rPr lang="en-PH" sz="2800" b="1" dirty="0">
                <a:solidFill>
                  <a:schemeClr val="tx1"/>
                </a:solidFill>
              </a:rPr>
              <a:t>Comparison on the Types of Experimental Research Design</a:t>
            </a:r>
            <a:endParaRPr lang="en-PH" sz="2800" b="1" cap="none" dirty="0">
              <a:solidFill>
                <a:schemeClr val="tx1"/>
              </a:solidFill>
            </a:endParaRPr>
          </a:p>
        </p:txBody>
      </p:sp>
      <p:sp>
        <p:nvSpPr>
          <p:cNvPr id="6" name="object 5">
            <a:extLst>
              <a:ext uri="{FF2B5EF4-FFF2-40B4-BE49-F238E27FC236}">
                <a16:creationId xmlns:a16="http://schemas.microsoft.com/office/drawing/2014/main" id="{7C473342-1F7F-43A8-9C96-06165E453E35}"/>
              </a:ext>
            </a:extLst>
          </p:cNvPr>
          <p:cNvSpPr/>
          <p:nvPr/>
        </p:nvSpPr>
        <p:spPr>
          <a:xfrm>
            <a:off x="182880" y="131899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7" name="Table 6"/>
          <p:cNvGraphicFramePr>
            <a:graphicFrameLocks noGrp="1"/>
          </p:cNvGraphicFramePr>
          <p:nvPr/>
        </p:nvGraphicFramePr>
        <p:xfrm>
          <a:off x="280976" y="2045546"/>
          <a:ext cx="11590984" cy="3169920"/>
        </p:xfrm>
        <a:graphic>
          <a:graphicData uri="http://schemas.openxmlformats.org/drawingml/2006/table">
            <a:tbl>
              <a:tblPr firstRow="1" bandRow="1">
                <a:tableStyleId>{5C22544A-7EE6-4342-B048-85BDC9FD1C3A}</a:tableStyleId>
              </a:tblPr>
              <a:tblGrid>
                <a:gridCol w="2897746">
                  <a:extLst>
                    <a:ext uri="{9D8B030D-6E8A-4147-A177-3AD203B41FA5}">
                      <a16:colId xmlns:a16="http://schemas.microsoft.com/office/drawing/2014/main" val="20000"/>
                    </a:ext>
                  </a:extLst>
                </a:gridCol>
                <a:gridCol w="2897746">
                  <a:extLst>
                    <a:ext uri="{9D8B030D-6E8A-4147-A177-3AD203B41FA5}">
                      <a16:colId xmlns:a16="http://schemas.microsoft.com/office/drawing/2014/main" val="20001"/>
                    </a:ext>
                  </a:extLst>
                </a:gridCol>
                <a:gridCol w="3341852">
                  <a:extLst>
                    <a:ext uri="{9D8B030D-6E8A-4147-A177-3AD203B41FA5}">
                      <a16:colId xmlns:a16="http://schemas.microsoft.com/office/drawing/2014/main" val="20002"/>
                    </a:ext>
                  </a:extLst>
                </a:gridCol>
                <a:gridCol w="2453640">
                  <a:extLst>
                    <a:ext uri="{9D8B030D-6E8A-4147-A177-3AD203B41FA5}">
                      <a16:colId xmlns:a16="http://schemas.microsoft.com/office/drawing/2014/main" val="20003"/>
                    </a:ext>
                  </a:extLst>
                </a:gridCol>
              </a:tblGrid>
              <a:tr h="370840">
                <a:tc>
                  <a:txBody>
                    <a:bodyPr/>
                    <a:lstStyle/>
                    <a:p>
                      <a:pPr algn="ctr"/>
                      <a:r>
                        <a:rPr lang="en-PH" sz="2800" dirty="0">
                          <a:latin typeface="+mj-lt"/>
                          <a:ea typeface="Verdana" panose="020B0604030504040204" pitchFamily="34" charset="0"/>
                        </a:rPr>
                        <a:t>Type of Experimental Research Design</a:t>
                      </a:r>
                    </a:p>
                  </a:txBody>
                  <a:tcPr/>
                </a:tc>
                <a:tc>
                  <a:txBody>
                    <a:bodyPr/>
                    <a:lstStyle/>
                    <a:p>
                      <a:pPr algn="ctr"/>
                      <a:r>
                        <a:rPr lang="en-PH" sz="2800" dirty="0">
                          <a:latin typeface="+mj-lt"/>
                          <a:ea typeface="Verdana" panose="020B0604030504040204" pitchFamily="34" charset="0"/>
                        </a:rPr>
                        <a:t>Independent Variable (Manipulation)</a:t>
                      </a:r>
                    </a:p>
                  </a:txBody>
                  <a:tcPr/>
                </a:tc>
                <a:tc>
                  <a:txBody>
                    <a:bodyPr/>
                    <a:lstStyle/>
                    <a:p>
                      <a:pPr algn="ctr"/>
                      <a:r>
                        <a:rPr lang="en-PH" sz="2800" dirty="0">
                          <a:latin typeface="+mj-lt"/>
                          <a:ea typeface="Verdana" panose="020B0604030504040204" pitchFamily="34" charset="0"/>
                        </a:rPr>
                        <a:t>Group/s</a:t>
                      </a:r>
                    </a:p>
                  </a:txBody>
                  <a:tcPr/>
                </a:tc>
                <a:tc>
                  <a:txBody>
                    <a:bodyPr/>
                    <a:lstStyle/>
                    <a:p>
                      <a:pPr algn="ctr"/>
                      <a:r>
                        <a:rPr lang="en-PH" sz="2800" dirty="0">
                          <a:latin typeface="+mj-lt"/>
                          <a:ea typeface="Verdana" panose="020B0604030504040204" pitchFamily="34" charset="0"/>
                        </a:rPr>
                        <a:t>Sampling</a:t>
                      </a:r>
                    </a:p>
                  </a:txBody>
                  <a:tcPr/>
                </a:tc>
                <a:extLst>
                  <a:ext uri="{0D108BD9-81ED-4DB2-BD59-A6C34878D82A}">
                    <a16:rowId xmlns:a16="http://schemas.microsoft.com/office/drawing/2014/main" val="10000"/>
                  </a:ext>
                </a:extLst>
              </a:tr>
              <a:tr h="370840">
                <a:tc>
                  <a:txBody>
                    <a:bodyPr/>
                    <a:lstStyle/>
                    <a:p>
                      <a:r>
                        <a:rPr lang="en-PH" sz="2800" b="1" i="1" dirty="0">
                          <a:latin typeface="+mj-lt"/>
                          <a:ea typeface="Verdana" panose="020B0604030504040204" pitchFamily="34" charset="0"/>
                        </a:rPr>
                        <a:t>3. True Experiment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sz="2800" dirty="0">
                          <a:latin typeface="+mj-lt"/>
                          <a:ea typeface="Verdana" panose="020B0604030504040204" pitchFamily="34" charset="0"/>
                        </a:rPr>
                        <a:t>Manipulation of independent variable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2800" dirty="0">
                          <a:latin typeface="+mj-lt"/>
                          <a:ea typeface="Verdana" panose="020B0604030504040204" pitchFamily="34" charset="0"/>
                        </a:rPr>
                        <a:t>Experimental and control groups are present</a:t>
                      </a:r>
                    </a:p>
                  </a:txBody>
                  <a:tcPr/>
                </a:tc>
                <a:tc>
                  <a:txBody>
                    <a:bodyPr/>
                    <a:lstStyle/>
                    <a:p>
                      <a:pPr marL="285750" indent="-285750">
                        <a:buFont typeface="Arial" panose="020B0604020202020204" pitchFamily="34" charset="0"/>
                        <a:buChar char="•"/>
                      </a:pPr>
                      <a:r>
                        <a:rPr lang="en-PH" sz="2800" dirty="0">
                          <a:latin typeface="+mj-lt"/>
                          <a:ea typeface="Verdana" panose="020B0604030504040204" pitchFamily="34" charset="0"/>
                        </a:rPr>
                        <a:t>Random sampling</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graphicFrame>
        <p:nvGraphicFramePr>
          <p:cNvPr id="9" name="Diagram 8"/>
          <p:cNvGraphicFramePr/>
          <p:nvPr/>
        </p:nvGraphicFramePr>
        <p:xfrm>
          <a:off x="716280" y="719666"/>
          <a:ext cx="104394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0" name="Group 9"/>
          <p:cNvGrpSpPr/>
          <p:nvPr/>
        </p:nvGrpSpPr>
        <p:grpSpPr>
          <a:xfrm>
            <a:off x="571489" y="2590800"/>
            <a:ext cx="2019311" cy="1325880"/>
            <a:chOff x="1554490" y="2193174"/>
            <a:chExt cx="2240303" cy="1632648"/>
          </a:xfrm>
          <a:solidFill>
            <a:schemeClr val="accent6">
              <a:lumMod val="40000"/>
              <a:lumOff val="60000"/>
            </a:schemeClr>
          </a:solidFill>
          <a:scene3d>
            <a:camera prst="orthographicFront"/>
            <a:lightRig rig="threePt" dir="t">
              <a:rot lat="0" lon="0" rev="7500000"/>
            </a:lightRig>
          </a:scene3d>
        </p:grpSpPr>
        <p:sp>
          <p:nvSpPr>
            <p:cNvPr id="11" name="Oval 10"/>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12"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200" dirty="0"/>
                <a:t>systematic</a:t>
              </a:r>
              <a:endParaRPr lang="en-US" sz="2200" kern="1200" dirty="0"/>
            </a:p>
          </p:txBody>
        </p:sp>
      </p:grpSp>
      <p:grpSp>
        <p:nvGrpSpPr>
          <p:cNvPr id="13" name="Group 12"/>
          <p:cNvGrpSpPr/>
          <p:nvPr/>
        </p:nvGrpSpPr>
        <p:grpSpPr>
          <a:xfrm>
            <a:off x="662929" y="3733800"/>
            <a:ext cx="2019311" cy="1325880"/>
            <a:chOff x="1554490" y="2193174"/>
            <a:chExt cx="2240303" cy="1632648"/>
          </a:xfrm>
          <a:solidFill>
            <a:schemeClr val="accent6">
              <a:lumMod val="40000"/>
              <a:lumOff val="60000"/>
            </a:schemeClr>
          </a:solidFill>
          <a:scene3d>
            <a:camera prst="orthographicFront"/>
            <a:lightRig rig="threePt" dir="t">
              <a:rot lat="0" lon="0" rev="7500000"/>
            </a:lightRig>
          </a:scene3d>
        </p:grpSpPr>
        <p:sp>
          <p:nvSpPr>
            <p:cNvPr id="14" name="Oval 13"/>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15"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dirty="0"/>
                <a:t>stratified</a:t>
              </a:r>
              <a:endParaRPr lang="en-US" sz="2800" kern="1200" dirty="0"/>
            </a:p>
          </p:txBody>
        </p:sp>
      </p:grpSp>
      <p:grpSp>
        <p:nvGrpSpPr>
          <p:cNvPr id="16" name="Group 15"/>
          <p:cNvGrpSpPr/>
          <p:nvPr/>
        </p:nvGrpSpPr>
        <p:grpSpPr>
          <a:xfrm>
            <a:off x="1912609" y="4373880"/>
            <a:ext cx="2019311" cy="1325880"/>
            <a:chOff x="1554490" y="2193174"/>
            <a:chExt cx="2240303" cy="1632648"/>
          </a:xfrm>
          <a:solidFill>
            <a:schemeClr val="accent6">
              <a:lumMod val="40000"/>
              <a:lumOff val="60000"/>
            </a:schemeClr>
          </a:solidFill>
          <a:scene3d>
            <a:camera prst="orthographicFront"/>
            <a:lightRig rig="threePt" dir="t">
              <a:rot lat="0" lon="0" rev="7500000"/>
            </a:lightRig>
          </a:scene3d>
        </p:grpSpPr>
        <p:sp>
          <p:nvSpPr>
            <p:cNvPr id="17" name="Oval 16"/>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18"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600" dirty="0"/>
                <a:t>clustered</a:t>
              </a:r>
              <a:endParaRPr lang="en-US" sz="2600" kern="1200" dirty="0"/>
            </a:p>
          </p:txBody>
        </p:sp>
      </p:grpSp>
      <p:grpSp>
        <p:nvGrpSpPr>
          <p:cNvPr id="19" name="Group 18"/>
          <p:cNvGrpSpPr/>
          <p:nvPr/>
        </p:nvGrpSpPr>
        <p:grpSpPr>
          <a:xfrm>
            <a:off x="7901929" y="1767840"/>
            <a:ext cx="2019311" cy="1325880"/>
            <a:chOff x="1554490" y="2193174"/>
            <a:chExt cx="2240303" cy="1632648"/>
          </a:xfrm>
          <a:solidFill>
            <a:schemeClr val="accent4">
              <a:lumMod val="20000"/>
              <a:lumOff val="80000"/>
            </a:schemeClr>
          </a:solidFill>
          <a:scene3d>
            <a:camera prst="orthographicFront"/>
            <a:lightRig rig="threePt" dir="t">
              <a:rot lat="0" lon="0" rev="7500000"/>
            </a:lightRig>
          </a:scene3d>
        </p:grpSpPr>
        <p:sp>
          <p:nvSpPr>
            <p:cNvPr id="20" name="Oval 19"/>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21"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1900" spc="-85" dirty="0">
                  <a:ea typeface="Verdana" panose="020B0604030504040204" pitchFamily="34" charset="0"/>
                  <a:cs typeface="Verdana"/>
                </a:rPr>
                <a:t>c</a:t>
              </a:r>
              <a:r>
                <a:rPr lang="en-US" sz="1900" dirty="0"/>
                <a:t>onvenience</a:t>
              </a:r>
              <a:endParaRPr lang="en-US" sz="1900" kern="1200" dirty="0"/>
            </a:p>
          </p:txBody>
        </p:sp>
      </p:grpSp>
      <p:grpSp>
        <p:nvGrpSpPr>
          <p:cNvPr id="22" name="Group 21"/>
          <p:cNvGrpSpPr/>
          <p:nvPr/>
        </p:nvGrpSpPr>
        <p:grpSpPr>
          <a:xfrm>
            <a:off x="9364969" y="2575560"/>
            <a:ext cx="2019311" cy="1325880"/>
            <a:chOff x="1554490" y="2193174"/>
            <a:chExt cx="2240303" cy="1632648"/>
          </a:xfrm>
          <a:solidFill>
            <a:schemeClr val="accent4">
              <a:lumMod val="20000"/>
              <a:lumOff val="80000"/>
            </a:schemeClr>
          </a:solidFill>
          <a:scene3d>
            <a:camera prst="orthographicFront"/>
            <a:lightRig rig="threePt" dir="t">
              <a:rot lat="0" lon="0" rev="7500000"/>
            </a:lightRig>
          </a:scene3d>
        </p:grpSpPr>
        <p:sp>
          <p:nvSpPr>
            <p:cNvPr id="23" name="Oval 22"/>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24"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400" dirty="0"/>
                <a:t>voluntary</a:t>
              </a:r>
              <a:endParaRPr lang="en-US" sz="2400" kern="1200" dirty="0"/>
            </a:p>
          </p:txBody>
        </p:sp>
      </p:grpSp>
      <p:grpSp>
        <p:nvGrpSpPr>
          <p:cNvPr id="25" name="Group 24"/>
          <p:cNvGrpSpPr/>
          <p:nvPr/>
        </p:nvGrpSpPr>
        <p:grpSpPr>
          <a:xfrm>
            <a:off x="9319249" y="3627120"/>
            <a:ext cx="2019311" cy="1325880"/>
            <a:chOff x="1554490" y="2193174"/>
            <a:chExt cx="2240303" cy="1632648"/>
          </a:xfrm>
          <a:solidFill>
            <a:schemeClr val="accent4">
              <a:lumMod val="20000"/>
              <a:lumOff val="80000"/>
            </a:schemeClr>
          </a:solidFill>
          <a:scene3d>
            <a:camera prst="orthographicFront"/>
            <a:lightRig rig="threePt" dir="t">
              <a:rot lat="0" lon="0" rev="7500000"/>
            </a:lightRig>
          </a:scene3d>
        </p:grpSpPr>
        <p:sp>
          <p:nvSpPr>
            <p:cNvPr id="26" name="Oval 25"/>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27"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400" dirty="0"/>
                <a:t>purposive</a:t>
              </a:r>
              <a:endParaRPr lang="en-US" sz="2400" kern="1200" dirty="0"/>
            </a:p>
          </p:txBody>
        </p:sp>
      </p:grpSp>
      <p:grpSp>
        <p:nvGrpSpPr>
          <p:cNvPr id="28" name="Group 27"/>
          <p:cNvGrpSpPr/>
          <p:nvPr/>
        </p:nvGrpSpPr>
        <p:grpSpPr>
          <a:xfrm>
            <a:off x="1790689" y="1813560"/>
            <a:ext cx="2019311" cy="1325880"/>
            <a:chOff x="1554490" y="2193174"/>
            <a:chExt cx="2240303" cy="1632648"/>
          </a:xfrm>
          <a:solidFill>
            <a:schemeClr val="accent6">
              <a:lumMod val="40000"/>
              <a:lumOff val="60000"/>
            </a:schemeClr>
          </a:solidFill>
          <a:scene3d>
            <a:camera prst="orthographicFront"/>
            <a:lightRig rig="threePt" dir="t">
              <a:rot lat="0" lon="0" rev="7500000"/>
            </a:lightRig>
          </a:scene3d>
        </p:grpSpPr>
        <p:sp>
          <p:nvSpPr>
            <p:cNvPr id="29" name="Oval 28"/>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30"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dirty="0"/>
                <a:t>simple</a:t>
              </a:r>
              <a:endParaRPr lang="en-US" sz="2800" kern="1200" dirty="0"/>
            </a:p>
          </p:txBody>
        </p:sp>
      </p:grpSp>
      <p:grpSp>
        <p:nvGrpSpPr>
          <p:cNvPr id="31" name="Group 30"/>
          <p:cNvGrpSpPr/>
          <p:nvPr/>
        </p:nvGrpSpPr>
        <p:grpSpPr>
          <a:xfrm>
            <a:off x="7886689" y="4221480"/>
            <a:ext cx="2019311" cy="1325880"/>
            <a:chOff x="1554490" y="2193174"/>
            <a:chExt cx="2240303" cy="1632648"/>
          </a:xfrm>
          <a:solidFill>
            <a:schemeClr val="accent4">
              <a:lumMod val="20000"/>
              <a:lumOff val="80000"/>
            </a:schemeClr>
          </a:solidFill>
          <a:scene3d>
            <a:camera prst="orthographicFront"/>
            <a:lightRig rig="threePt" dir="t">
              <a:rot lat="0" lon="0" rev="7500000"/>
            </a:lightRig>
          </a:scene3d>
        </p:grpSpPr>
        <p:sp>
          <p:nvSpPr>
            <p:cNvPr id="32" name="Oval 31"/>
            <p:cNvSpPr/>
            <p:nvPr/>
          </p:nvSpPr>
          <p:spPr>
            <a:xfrm>
              <a:off x="1554490" y="2193174"/>
              <a:ext cx="2240303" cy="1632648"/>
            </a:xfrm>
            <a:prstGeom prst="ellipse">
              <a:avLst/>
            </a:prstGeom>
            <a:grpFill/>
            <a:sp3d prstMaterial="plastic">
              <a:bevelT w="127000" h="25400" prst="relaxedInset"/>
            </a:sp3d>
          </p:spPr>
          <p:style>
            <a:lnRef idx="0">
              <a:schemeClr val="lt1">
                <a:hueOff val="0"/>
                <a:satOff val="0"/>
                <a:lumOff val="0"/>
                <a:alphaOff val="0"/>
              </a:schemeClr>
            </a:lnRef>
            <a:fillRef idx="3">
              <a:schemeClr val="accent3">
                <a:alpha val="50000"/>
                <a:hueOff val="0"/>
                <a:satOff val="0"/>
                <a:lumOff val="0"/>
                <a:alphaOff val="0"/>
              </a:schemeClr>
            </a:fillRef>
            <a:effectRef idx="2">
              <a:schemeClr val="accent3">
                <a:alpha val="50000"/>
                <a:hueOff val="0"/>
                <a:satOff val="0"/>
                <a:lumOff val="0"/>
                <a:alphaOff val="0"/>
              </a:schemeClr>
            </a:effectRef>
            <a:fontRef idx="minor">
              <a:schemeClr val="tx1"/>
            </a:fontRef>
          </p:style>
        </p:sp>
        <p:sp>
          <p:nvSpPr>
            <p:cNvPr id="33" name="Oval 4"/>
            <p:cNvSpPr/>
            <p:nvPr/>
          </p:nvSpPr>
          <p:spPr>
            <a:xfrm>
              <a:off x="1882575" y="2432270"/>
              <a:ext cx="1584133" cy="1154456"/>
            </a:xfrm>
            <a:prstGeom prst="rect">
              <a:avLst/>
            </a:prstGeom>
            <a:grpFill/>
            <a:sp3d/>
          </p:spPr>
          <p:style>
            <a:lnRef idx="0">
              <a:scrgbClr r="0" g="0" b="0"/>
            </a:lnRef>
            <a:fillRef idx="0">
              <a:scrgbClr r="0" g="0" b="0"/>
            </a:fillRef>
            <a:effectRef idx="0">
              <a:scrgbClr r="0" g="0" b="0"/>
            </a:effectRef>
            <a:fontRef idx="minor">
              <a:schemeClr val="tx1"/>
            </a:fontRef>
          </p:style>
          <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700" dirty="0"/>
                <a:t>snowball</a:t>
              </a:r>
              <a:endParaRPr lang="en-US" sz="2700" kern="1200" dirty="0"/>
            </a:p>
          </p:txBody>
        </p:sp>
      </p:grpSp>
    </p:spTree>
    <p:extLst>
      <p:ext uri="{BB962C8B-B14F-4D97-AF65-F5344CB8AC3E}">
        <p14:creationId xmlns:p14="http://schemas.microsoft.com/office/powerpoint/2010/main" val="103517919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301835"/>
            <a:ext cx="9550097" cy="1151965"/>
          </a:xfrm>
        </p:spPr>
        <p:txBody>
          <a:bodyPr/>
          <a:lstStyle/>
          <a:p>
            <a:r>
              <a:rPr lang="en-PH" b="1" cap="none" dirty="0">
                <a:solidFill>
                  <a:schemeClr val="tx1"/>
                </a:solidFill>
              </a:rPr>
              <a:t>Sampling Method</a:t>
            </a: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243840" y="2301240"/>
            <a:ext cx="11948160" cy="4160520"/>
          </a:xfrm>
          <a:prstGeom prst="rect">
            <a:avLst/>
          </a:prstGeom>
        </p:spPr>
        <p:txBody>
          <a:bodyPr>
            <a:noAutofit/>
          </a:bodyPr>
          <a:lstStyle/>
          <a:p>
            <a:pPr>
              <a:buFont typeface="Wingdings" panose="05000000000000000000" pitchFamily="2" charset="2"/>
              <a:buChar char="q"/>
            </a:pPr>
            <a:r>
              <a:rPr lang="en-US" cap="none" spc="-85" dirty="0">
                <a:latin typeface="+mj-lt"/>
                <a:cs typeface="Verdana"/>
              </a:rPr>
              <a:t> </a:t>
            </a:r>
            <a:r>
              <a:rPr lang="en-US" b="1" i="1" cap="none" spc="-85" dirty="0">
                <a:latin typeface="+mj-lt"/>
                <a:cs typeface="Verdana"/>
              </a:rPr>
              <a:t>Random Sampling</a:t>
            </a:r>
          </a:p>
          <a:p>
            <a:pPr>
              <a:buNone/>
            </a:pPr>
            <a:endParaRPr lang="en-US" sz="1000" b="1" i="1" cap="none" spc="-85" dirty="0">
              <a:latin typeface="+mj-lt"/>
              <a:cs typeface="Verdana"/>
            </a:endParaRPr>
          </a:p>
          <a:p>
            <a:pPr lvl="1">
              <a:buFont typeface="Wingdings" pitchFamily="2" charset="2"/>
              <a:buChar char="ü"/>
            </a:pPr>
            <a:r>
              <a:rPr lang="en-US" sz="2800" dirty="0">
                <a:latin typeface="+mj-lt"/>
              </a:rPr>
              <a:t> all eligible individuals have a chance of being chosen for the sample</a:t>
            </a:r>
          </a:p>
          <a:p>
            <a:pPr lvl="1">
              <a:buFont typeface="Wingdings" pitchFamily="2" charset="2"/>
              <a:buChar char="ü"/>
            </a:pPr>
            <a:r>
              <a:rPr lang="en-US" sz="2800" dirty="0"/>
              <a:t>mainly used in </a:t>
            </a:r>
            <a:r>
              <a:rPr lang="en-US" sz="2800" dirty="0">
                <a:hlinkClick r:id="rId4"/>
              </a:rPr>
              <a:t>quantitative research</a:t>
            </a:r>
            <a:endParaRPr lang="en-US" sz="2800" dirty="0">
              <a:latin typeface="+mj-lt"/>
            </a:endParaRPr>
          </a:p>
          <a:p>
            <a:pPr lvl="1">
              <a:buNone/>
            </a:pPr>
            <a:endParaRPr lang="en-US" sz="1000" dirty="0">
              <a:latin typeface="+mj-lt"/>
            </a:endParaRPr>
          </a:p>
          <a:p>
            <a:pPr lvl="1">
              <a:buFont typeface="Wingdings" pitchFamily="2" charset="2"/>
              <a:buChar char="ü"/>
            </a:pPr>
            <a:r>
              <a:rPr lang="en-US" sz="2800" dirty="0">
                <a:latin typeface="+mj-lt"/>
              </a:rPr>
              <a:t> more able to generalize the results from the study</a:t>
            </a:r>
          </a:p>
          <a:p>
            <a:pPr lvl="1">
              <a:buNone/>
            </a:pPr>
            <a:endParaRPr lang="en-US" sz="1000" dirty="0">
              <a:latin typeface="+mj-lt"/>
            </a:endParaRPr>
          </a:p>
          <a:p>
            <a:pPr lvl="1">
              <a:buFont typeface="Wingdings" pitchFamily="2" charset="2"/>
              <a:buChar char="ü"/>
            </a:pPr>
            <a:r>
              <a:rPr lang="en-US" sz="2800" dirty="0">
                <a:latin typeface="+mj-lt"/>
              </a:rPr>
              <a:t>more time-consuming and expensive</a:t>
            </a:r>
          </a:p>
          <a:p>
            <a:pPr lvl="1">
              <a:buNone/>
            </a:pPr>
            <a:endParaRPr lang="en-US" sz="1000" dirty="0">
              <a:latin typeface="+mj-lt"/>
            </a:endParaRPr>
          </a:p>
          <a:p>
            <a:pPr lvl="1">
              <a:buNone/>
            </a:pPr>
            <a:endParaRPr lang="en-US" sz="2800" dirty="0">
              <a:latin typeface="+mj-lt"/>
            </a:endParaRPr>
          </a:p>
          <a:p>
            <a:pPr>
              <a:buNone/>
            </a:pPr>
            <a:endParaRPr lang="en-PH" cap="none" dirty="0">
              <a:latin typeface="+mj-lt"/>
              <a:ea typeface="Verdana" panose="020B0604030504040204" pitchFamily="34" charset="0"/>
            </a:endParaRPr>
          </a:p>
        </p:txBody>
      </p:sp>
      <p:sp>
        <p:nvSpPr>
          <p:cNvPr id="11" name="object 5">
            <a:extLst>
              <a:ext uri="{FF2B5EF4-FFF2-40B4-BE49-F238E27FC236}">
                <a16:creationId xmlns:a16="http://schemas.microsoft.com/office/drawing/2014/main" id="{D4DA184F-2A8C-4BBC-BDBD-701E3D21EB91}"/>
              </a:ext>
            </a:extLst>
          </p:cNvPr>
          <p:cNvSpPr/>
          <p:nvPr/>
        </p:nvSpPr>
        <p:spPr>
          <a:xfrm>
            <a:off x="822960" y="1517118"/>
            <a:ext cx="610689" cy="617270"/>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433649" y="1027515"/>
            <a:ext cx="9550097" cy="1151965"/>
          </a:xfrm>
        </p:spPr>
        <p:txBody>
          <a:bodyPr/>
          <a:lstStyle/>
          <a:p>
            <a:r>
              <a:rPr lang="en-PH" b="1" cap="none" dirty="0">
                <a:solidFill>
                  <a:schemeClr val="tx1"/>
                </a:solidFill>
              </a:rPr>
              <a:t>Sampling Method</a:t>
            </a: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243840" y="1813560"/>
            <a:ext cx="11948160" cy="4145280"/>
          </a:xfrm>
          <a:prstGeom prst="rect">
            <a:avLst/>
          </a:prstGeom>
        </p:spPr>
        <p:txBody>
          <a:bodyPr>
            <a:noAutofit/>
          </a:bodyPr>
          <a:lstStyle/>
          <a:p>
            <a:pPr>
              <a:lnSpc>
                <a:spcPct val="100000"/>
              </a:lnSpc>
              <a:buFont typeface="Wingdings" panose="05000000000000000000" pitchFamily="2" charset="2"/>
              <a:buChar char="q"/>
            </a:pPr>
            <a:r>
              <a:rPr lang="en-US" cap="none" spc="-85" dirty="0">
                <a:latin typeface="+mj-lt"/>
                <a:cs typeface="Verdana"/>
              </a:rPr>
              <a:t> </a:t>
            </a:r>
            <a:r>
              <a:rPr lang="en-US" b="1" i="1" spc="-85" dirty="0">
                <a:latin typeface="+mj-lt"/>
                <a:ea typeface="Verdana" panose="020B0604030504040204" pitchFamily="34" charset="0"/>
                <a:cs typeface="Verdana"/>
              </a:rPr>
              <a:t>Non-random sampling</a:t>
            </a:r>
          </a:p>
          <a:p>
            <a:pPr lvl="1">
              <a:lnSpc>
                <a:spcPct val="100000"/>
              </a:lnSpc>
              <a:buFont typeface="Wingdings" pitchFamily="2" charset="2"/>
              <a:buChar char="ü"/>
            </a:pPr>
            <a:r>
              <a:rPr lang="en-US" sz="2800" dirty="0">
                <a:latin typeface="+mj-lt"/>
              </a:rPr>
              <a:t> some individuals have no chance of being selected</a:t>
            </a:r>
          </a:p>
          <a:p>
            <a:pPr lvl="1">
              <a:lnSpc>
                <a:spcPct val="100000"/>
              </a:lnSpc>
              <a:buFont typeface="Wingdings" pitchFamily="2" charset="2"/>
              <a:buChar char="ü"/>
            </a:pPr>
            <a:r>
              <a:rPr lang="en-US" sz="2800" dirty="0">
                <a:latin typeface="+mj-lt"/>
              </a:rPr>
              <a:t> there is a significant risk of ending up with a non-representative sample which produces non-generalizable results</a:t>
            </a:r>
          </a:p>
          <a:p>
            <a:pPr lvl="1">
              <a:lnSpc>
                <a:spcPct val="100000"/>
              </a:lnSpc>
              <a:buFont typeface="Wingdings" pitchFamily="2" charset="2"/>
              <a:buChar char="ü"/>
            </a:pPr>
            <a:r>
              <a:rPr lang="en-US" sz="2800" spc="-85" dirty="0">
                <a:latin typeface="+mj-lt"/>
                <a:ea typeface="Verdana" panose="020B0604030504040204" pitchFamily="34" charset="0"/>
                <a:cs typeface="Verdana"/>
              </a:rPr>
              <a:t> </a:t>
            </a:r>
            <a:r>
              <a:rPr lang="en-US" sz="2800" dirty="0"/>
              <a:t>cheaper and more convenient</a:t>
            </a:r>
          </a:p>
          <a:p>
            <a:pPr lvl="1">
              <a:lnSpc>
                <a:spcPct val="100000"/>
              </a:lnSpc>
              <a:buFont typeface="Wingdings" pitchFamily="2" charset="2"/>
              <a:buChar char="ü"/>
            </a:pPr>
            <a:r>
              <a:rPr lang="en-US" sz="2800" dirty="0"/>
              <a:t>has a higher risk of </a:t>
            </a:r>
            <a:r>
              <a:rPr lang="en-US" sz="2800" dirty="0">
                <a:hlinkClick r:id="rId4"/>
              </a:rPr>
              <a:t>sampling bias</a:t>
            </a:r>
            <a:endParaRPr lang="en-US" sz="2800" dirty="0"/>
          </a:p>
          <a:p>
            <a:pPr lvl="1">
              <a:lnSpc>
                <a:spcPct val="100000"/>
              </a:lnSpc>
              <a:buFont typeface="Wingdings" pitchFamily="2" charset="2"/>
              <a:buChar char="ü"/>
            </a:pPr>
            <a:r>
              <a:rPr lang="en-US" sz="2800" b="1" dirty="0"/>
              <a:t>you can’t use it to make valid statistical inferences about the whole population</a:t>
            </a:r>
          </a:p>
          <a:p>
            <a:pPr lvl="1">
              <a:lnSpc>
                <a:spcPct val="100000"/>
              </a:lnSpc>
              <a:buFont typeface="Wingdings" pitchFamily="2" charset="2"/>
              <a:buChar char="ü"/>
            </a:pPr>
            <a:r>
              <a:rPr lang="en-US" sz="2800" b="1" dirty="0"/>
              <a:t>You cannot generalized the results in your study when you use this type of sampling method.</a:t>
            </a:r>
            <a:endParaRPr lang="en-US" sz="2800" dirty="0"/>
          </a:p>
          <a:p>
            <a:pPr lvl="1">
              <a:lnSpc>
                <a:spcPct val="100000"/>
              </a:lnSpc>
              <a:buFont typeface="Wingdings" pitchFamily="2" charset="2"/>
              <a:buChar char="ü"/>
            </a:pPr>
            <a:endParaRPr lang="en-US" sz="2800" dirty="0"/>
          </a:p>
          <a:p>
            <a:pPr lvl="1">
              <a:lnSpc>
                <a:spcPct val="100000"/>
              </a:lnSpc>
              <a:buNone/>
            </a:pPr>
            <a:endParaRPr lang="en-US" sz="1000" dirty="0"/>
          </a:p>
          <a:p>
            <a:pPr lvl="1">
              <a:lnSpc>
                <a:spcPct val="100000"/>
              </a:lnSpc>
              <a:buNone/>
            </a:pPr>
            <a:endParaRPr lang="en-US" sz="2800" spc="-85" dirty="0">
              <a:latin typeface="+mj-lt"/>
              <a:ea typeface="Verdana" panose="020B0604030504040204" pitchFamily="34" charset="0"/>
              <a:cs typeface="Verdana"/>
            </a:endParaRPr>
          </a:p>
          <a:p>
            <a:pPr lvl="1">
              <a:lnSpc>
                <a:spcPct val="100000"/>
              </a:lnSpc>
              <a:buFont typeface="Wingdings" panose="05000000000000000000" pitchFamily="2" charset="2"/>
              <a:buChar char="q"/>
            </a:pPr>
            <a:endParaRPr lang="en-PH" sz="2800" cap="none" dirty="0">
              <a:latin typeface="+mj-lt"/>
              <a:ea typeface="Verdana" panose="020B0604030504040204" pitchFamily="34" charset="0"/>
            </a:endParaRPr>
          </a:p>
        </p:txBody>
      </p:sp>
      <p:sp>
        <p:nvSpPr>
          <p:cNvPr id="11" name="object 5">
            <a:extLst>
              <a:ext uri="{FF2B5EF4-FFF2-40B4-BE49-F238E27FC236}">
                <a16:creationId xmlns:a16="http://schemas.microsoft.com/office/drawing/2014/main" id="{D4DA184F-2A8C-4BBC-BDBD-701E3D21EB91}"/>
              </a:ext>
            </a:extLst>
          </p:cNvPr>
          <p:cNvSpPr/>
          <p:nvPr/>
        </p:nvSpPr>
        <p:spPr>
          <a:xfrm>
            <a:off x="822960" y="1258038"/>
            <a:ext cx="610689" cy="617270"/>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433649" y="1027515"/>
            <a:ext cx="9550097" cy="1151965"/>
          </a:xfrm>
        </p:spPr>
        <p:txBody>
          <a:bodyPr/>
          <a:lstStyle/>
          <a:p>
            <a:r>
              <a:rPr lang="en-PH" b="1" cap="none" dirty="0">
                <a:solidFill>
                  <a:schemeClr val="tx1"/>
                </a:solidFill>
              </a:rPr>
              <a:t>Sampling Method</a:t>
            </a: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243840" y="1813560"/>
            <a:ext cx="11948160" cy="4145280"/>
          </a:xfrm>
          <a:prstGeom prst="rect">
            <a:avLst/>
          </a:prstGeom>
        </p:spPr>
        <p:txBody>
          <a:bodyPr>
            <a:noAutofit/>
          </a:bodyPr>
          <a:lstStyle/>
          <a:p>
            <a:pPr>
              <a:lnSpc>
                <a:spcPct val="100000"/>
              </a:lnSpc>
              <a:buFont typeface="Wingdings" panose="05000000000000000000" pitchFamily="2" charset="2"/>
              <a:buChar char="q"/>
            </a:pPr>
            <a:r>
              <a:rPr lang="en-US" cap="none" spc="-85" dirty="0">
                <a:latin typeface="+mj-lt"/>
                <a:cs typeface="Verdana"/>
              </a:rPr>
              <a:t> </a:t>
            </a:r>
            <a:r>
              <a:rPr lang="en-US" b="1" i="1" spc="-85" dirty="0">
                <a:latin typeface="+mj-lt"/>
                <a:ea typeface="Verdana" panose="020B0604030504040204" pitchFamily="34" charset="0"/>
                <a:cs typeface="Verdana"/>
              </a:rPr>
              <a:t>Non-random sampling</a:t>
            </a:r>
          </a:p>
          <a:p>
            <a:pPr lvl="1">
              <a:lnSpc>
                <a:spcPct val="100000"/>
              </a:lnSpc>
              <a:buFont typeface="Wingdings" pitchFamily="2" charset="2"/>
              <a:buChar char="ü"/>
            </a:pPr>
            <a:r>
              <a:rPr lang="en-US" sz="2800" dirty="0">
                <a:latin typeface="+mj-lt"/>
              </a:rPr>
              <a:t> </a:t>
            </a:r>
            <a:r>
              <a:rPr lang="en-US" sz="2800" dirty="0"/>
              <a:t>appropriate for exploratory and </a:t>
            </a:r>
            <a:r>
              <a:rPr lang="en-US" sz="2800" dirty="0">
                <a:hlinkClick r:id="rId4"/>
              </a:rPr>
              <a:t>qualitative research</a:t>
            </a:r>
            <a:endParaRPr lang="en-US" sz="2800" dirty="0"/>
          </a:p>
          <a:p>
            <a:pPr lvl="1">
              <a:lnSpc>
                <a:spcPct val="100000"/>
              </a:lnSpc>
              <a:buFont typeface="Wingdings" pitchFamily="2" charset="2"/>
              <a:buChar char="ü"/>
            </a:pPr>
            <a:r>
              <a:rPr lang="en-US" sz="2800" b="1" dirty="0"/>
              <a:t>the aim is not to test a</a:t>
            </a:r>
            <a:r>
              <a:rPr lang="en-US" sz="2800" b="1" dirty="0">
                <a:hlinkClick r:id="rId5"/>
              </a:rPr>
              <a:t> hypothesis</a:t>
            </a:r>
            <a:r>
              <a:rPr lang="en-US" sz="2800" b="1" dirty="0"/>
              <a:t> about a broad population, but to develop an initial understanding of a small or under-researched population.</a:t>
            </a:r>
            <a:endParaRPr lang="en-US" sz="2800" dirty="0"/>
          </a:p>
          <a:p>
            <a:pPr lvl="1">
              <a:lnSpc>
                <a:spcPct val="100000"/>
              </a:lnSpc>
              <a:buNone/>
            </a:pPr>
            <a:endParaRPr lang="en-US" sz="1000" dirty="0"/>
          </a:p>
          <a:p>
            <a:pPr lvl="1">
              <a:lnSpc>
                <a:spcPct val="100000"/>
              </a:lnSpc>
              <a:buNone/>
            </a:pPr>
            <a:r>
              <a:rPr lang="en-US" sz="2800" kern="1200" cap="none" spc="-85" dirty="0">
                <a:solidFill>
                  <a:schemeClr val="tx1"/>
                </a:solidFill>
                <a:latin typeface="+mn-lt"/>
                <a:ea typeface="+mn-ea"/>
                <a:cs typeface="Verdana"/>
              </a:rPr>
              <a:t>It </a:t>
            </a:r>
            <a:r>
              <a:rPr lang="en-US" sz="2800" kern="1200" cap="none" spc="-30" dirty="0">
                <a:solidFill>
                  <a:schemeClr val="tx1"/>
                </a:solidFill>
                <a:latin typeface="+mn-lt"/>
                <a:ea typeface="+mn-ea"/>
                <a:cs typeface="Verdana"/>
              </a:rPr>
              <a:t>is </a:t>
            </a:r>
            <a:r>
              <a:rPr lang="en-US" sz="2800" kern="1200" cap="none" spc="-15" dirty="0">
                <a:solidFill>
                  <a:schemeClr val="tx1"/>
                </a:solidFill>
                <a:latin typeface="+mn-lt"/>
                <a:ea typeface="+mn-ea"/>
                <a:cs typeface="Verdana"/>
              </a:rPr>
              <a:t>desirable that sampling </a:t>
            </a:r>
            <a:r>
              <a:rPr lang="en-US" sz="2800" kern="1200" cap="none" dirty="0">
                <a:solidFill>
                  <a:schemeClr val="tx1"/>
                </a:solidFill>
                <a:latin typeface="+mn-lt"/>
                <a:ea typeface="+mn-ea"/>
                <a:cs typeface="Verdana"/>
              </a:rPr>
              <a:t>method for </a:t>
            </a:r>
            <a:r>
              <a:rPr lang="en-US" sz="2800" kern="1200" cap="none" spc="-20" dirty="0">
                <a:solidFill>
                  <a:schemeClr val="tx1"/>
                </a:solidFill>
                <a:latin typeface="+mn-lt"/>
                <a:ea typeface="+mn-ea"/>
                <a:cs typeface="Verdana"/>
              </a:rPr>
              <a:t>experiments </a:t>
            </a:r>
            <a:r>
              <a:rPr lang="en-US" sz="2800" kern="1200" cap="none" spc="15" dirty="0">
                <a:solidFill>
                  <a:schemeClr val="tx1"/>
                </a:solidFill>
                <a:latin typeface="+mn-lt"/>
                <a:ea typeface="+mn-ea"/>
                <a:cs typeface="Verdana"/>
              </a:rPr>
              <a:t>be </a:t>
            </a:r>
            <a:r>
              <a:rPr lang="en-US" sz="2800" kern="1200" cap="none" spc="-35" dirty="0">
                <a:solidFill>
                  <a:schemeClr val="tx1"/>
                </a:solidFill>
                <a:latin typeface="+mn-lt"/>
                <a:ea typeface="+mn-ea"/>
                <a:cs typeface="Verdana"/>
              </a:rPr>
              <a:t>random. </a:t>
            </a:r>
            <a:r>
              <a:rPr lang="en-US" sz="2800" kern="1200" cap="none" spc="-50" dirty="0">
                <a:solidFill>
                  <a:schemeClr val="tx1"/>
                </a:solidFill>
                <a:latin typeface="+mn-lt"/>
                <a:ea typeface="+mn-ea"/>
                <a:cs typeface="Verdana"/>
              </a:rPr>
              <a:t>However, </a:t>
            </a:r>
            <a:r>
              <a:rPr lang="en-US" sz="2800" kern="1200" cap="none" spc="-15" dirty="0">
                <a:solidFill>
                  <a:schemeClr val="tx1"/>
                </a:solidFill>
                <a:latin typeface="+mn-lt"/>
                <a:ea typeface="+mn-ea"/>
                <a:cs typeface="Verdana"/>
              </a:rPr>
              <a:t>since  </a:t>
            </a:r>
            <a:r>
              <a:rPr lang="en-US" sz="2800" kern="1200" cap="none" spc="-20" dirty="0">
                <a:solidFill>
                  <a:schemeClr val="tx1"/>
                </a:solidFill>
                <a:latin typeface="+mn-lt"/>
                <a:ea typeface="+mn-ea"/>
                <a:cs typeface="Verdana"/>
              </a:rPr>
              <a:t>experimental</a:t>
            </a:r>
            <a:r>
              <a:rPr lang="en-US" sz="2800" kern="1200" cap="none" spc="-60" dirty="0">
                <a:solidFill>
                  <a:schemeClr val="tx1"/>
                </a:solidFill>
                <a:latin typeface="+mn-lt"/>
                <a:ea typeface="+mn-ea"/>
                <a:cs typeface="Verdana"/>
              </a:rPr>
              <a:t> </a:t>
            </a:r>
            <a:r>
              <a:rPr lang="en-US" sz="2800" kern="1200" cap="none" spc="20" dirty="0">
                <a:solidFill>
                  <a:schemeClr val="tx1"/>
                </a:solidFill>
                <a:latin typeface="+mn-lt"/>
                <a:ea typeface="+mn-ea"/>
                <a:cs typeface="Verdana"/>
              </a:rPr>
              <a:t>action</a:t>
            </a:r>
            <a:r>
              <a:rPr lang="en-US" sz="2800" kern="1200" cap="none" spc="-55" dirty="0">
                <a:solidFill>
                  <a:schemeClr val="tx1"/>
                </a:solidFill>
                <a:latin typeface="+mn-lt"/>
                <a:ea typeface="+mn-ea"/>
                <a:cs typeface="Verdana"/>
              </a:rPr>
              <a:t> </a:t>
            </a:r>
            <a:r>
              <a:rPr lang="en-US" sz="2800" kern="1200" cap="none" spc="-15" dirty="0">
                <a:solidFill>
                  <a:schemeClr val="tx1"/>
                </a:solidFill>
                <a:latin typeface="+mn-lt"/>
                <a:ea typeface="+mn-ea"/>
                <a:cs typeface="Verdana"/>
              </a:rPr>
              <a:t>research</a:t>
            </a:r>
            <a:r>
              <a:rPr lang="en-US" sz="2800" kern="1200" cap="none" spc="-60" dirty="0">
                <a:solidFill>
                  <a:schemeClr val="tx1"/>
                </a:solidFill>
                <a:latin typeface="+mn-lt"/>
                <a:ea typeface="+mn-ea"/>
                <a:cs typeface="Verdana"/>
              </a:rPr>
              <a:t> </a:t>
            </a:r>
            <a:r>
              <a:rPr lang="en-US" sz="2800" kern="1200" cap="none" spc="-40" dirty="0">
                <a:solidFill>
                  <a:schemeClr val="tx1"/>
                </a:solidFill>
                <a:latin typeface="+mn-lt"/>
                <a:ea typeface="+mn-ea"/>
                <a:cs typeface="Verdana"/>
              </a:rPr>
              <a:t>are</a:t>
            </a:r>
            <a:r>
              <a:rPr lang="en-US" sz="2800" kern="1200" cap="none" spc="-55" dirty="0">
                <a:solidFill>
                  <a:schemeClr val="tx1"/>
                </a:solidFill>
                <a:latin typeface="+mn-lt"/>
                <a:ea typeface="+mn-ea"/>
                <a:cs typeface="Verdana"/>
              </a:rPr>
              <a:t> </a:t>
            </a:r>
            <a:r>
              <a:rPr lang="en-US" sz="2800" kern="1200" cap="none" spc="15" dirty="0">
                <a:solidFill>
                  <a:schemeClr val="tx1"/>
                </a:solidFill>
                <a:latin typeface="+mn-lt"/>
                <a:ea typeface="+mn-ea"/>
                <a:cs typeface="Verdana"/>
              </a:rPr>
              <a:t>conducted</a:t>
            </a:r>
            <a:r>
              <a:rPr lang="en-US" sz="2800" kern="1200" cap="none" spc="-55" dirty="0">
                <a:solidFill>
                  <a:schemeClr val="tx1"/>
                </a:solidFill>
                <a:latin typeface="+mn-lt"/>
                <a:ea typeface="+mn-ea"/>
                <a:cs typeface="Verdana"/>
              </a:rPr>
              <a:t> </a:t>
            </a:r>
            <a:r>
              <a:rPr lang="en-US" sz="2800" kern="1200" cap="none" spc="10" dirty="0">
                <a:solidFill>
                  <a:schemeClr val="tx1"/>
                </a:solidFill>
                <a:latin typeface="+mn-lt"/>
                <a:ea typeface="+mn-ea"/>
                <a:cs typeface="Verdana"/>
              </a:rPr>
              <a:t>to</a:t>
            </a:r>
            <a:r>
              <a:rPr lang="en-US" sz="2800" kern="1200" cap="none" spc="-60" dirty="0">
                <a:solidFill>
                  <a:schemeClr val="tx1"/>
                </a:solidFill>
                <a:latin typeface="+mn-lt"/>
                <a:ea typeface="+mn-ea"/>
                <a:cs typeface="Verdana"/>
              </a:rPr>
              <a:t> </a:t>
            </a:r>
            <a:r>
              <a:rPr lang="en-US" sz="2800" kern="1200" cap="none" spc="-20" dirty="0">
                <a:solidFill>
                  <a:schemeClr val="tx1"/>
                </a:solidFill>
                <a:latin typeface="+mn-lt"/>
                <a:ea typeface="+mn-ea"/>
                <a:cs typeface="Verdana"/>
              </a:rPr>
              <a:t>solve</a:t>
            </a:r>
            <a:r>
              <a:rPr lang="en-US" sz="2800" kern="1200" cap="none" spc="-55" dirty="0">
                <a:solidFill>
                  <a:schemeClr val="tx1"/>
                </a:solidFill>
                <a:latin typeface="+mn-lt"/>
                <a:ea typeface="+mn-ea"/>
                <a:cs typeface="Verdana"/>
              </a:rPr>
              <a:t> </a:t>
            </a:r>
            <a:r>
              <a:rPr lang="en-US" sz="2800" kern="1200" cap="none" spc="5" dirty="0">
                <a:solidFill>
                  <a:schemeClr val="tx1"/>
                </a:solidFill>
                <a:latin typeface="+mn-lt"/>
                <a:ea typeface="+mn-ea"/>
                <a:cs typeface="Verdana"/>
              </a:rPr>
              <a:t>specific</a:t>
            </a:r>
            <a:r>
              <a:rPr lang="en-US" sz="2800" kern="1200" cap="none" spc="-55" dirty="0">
                <a:solidFill>
                  <a:schemeClr val="tx1"/>
                </a:solidFill>
                <a:latin typeface="+mn-lt"/>
                <a:ea typeface="+mn-ea"/>
                <a:cs typeface="Verdana"/>
              </a:rPr>
              <a:t> </a:t>
            </a:r>
            <a:r>
              <a:rPr lang="en-US" sz="2800" kern="1200" cap="none" spc="-10" dirty="0">
                <a:solidFill>
                  <a:schemeClr val="tx1"/>
                </a:solidFill>
                <a:latin typeface="+mn-lt"/>
                <a:ea typeface="+mn-ea"/>
                <a:cs typeface="Verdana"/>
              </a:rPr>
              <a:t>classroom</a:t>
            </a:r>
            <a:r>
              <a:rPr lang="en-US" sz="2800" kern="1200" cap="none" spc="-60" dirty="0">
                <a:solidFill>
                  <a:schemeClr val="tx1"/>
                </a:solidFill>
                <a:latin typeface="+mn-lt"/>
                <a:ea typeface="+mn-ea"/>
                <a:cs typeface="Verdana"/>
              </a:rPr>
              <a:t> </a:t>
            </a:r>
            <a:r>
              <a:rPr lang="en-US" sz="2800" kern="1200" cap="none" spc="-25" dirty="0">
                <a:solidFill>
                  <a:schemeClr val="tx1"/>
                </a:solidFill>
                <a:latin typeface="+mn-lt"/>
                <a:ea typeface="+mn-ea"/>
                <a:cs typeface="Verdana"/>
              </a:rPr>
              <a:t>problems,  </a:t>
            </a:r>
            <a:r>
              <a:rPr lang="en-US" sz="2800" kern="1200" cap="none" spc="-15" dirty="0">
                <a:solidFill>
                  <a:schemeClr val="tx1"/>
                </a:solidFill>
                <a:latin typeface="+mn-lt"/>
                <a:ea typeface="+mn-ea"/>
                <a:cs typeface="Verdana"/>
              </a:rPr>
              <a:t>the</a:t>
            </a:r>
            <a:r>
              <a:rPr lang="en-US" sz="2800" kern="1200" cap="none" spc="-65" dirty="0">
                <a:solidFill>
                  <a:schemeClr val="tx1"/>
                </a:solidFill>
                <a:latin typeface="+mn-lt"/>
                <a:ea typeface="+mn-ea"/>
                <a:cs typeface="Verdana"/>
              </a:rPr>
              <a:t> </a:t>
            </a:r>
            <a:r>
              <a:rPr lang="en-US" sz="2800" kern="1200" cap="none" spc="-15" dirty="0">
                <a:solidFill>
                  <a:schemeClr val="tx1"/>
                </a:solidFill>
                <a:latin typeface="+mn-lt"/>
                <a:ea typeface="+mn-ea"/>
                <a:cs typeface="Verdana"/>
              </a:rPr>
              <a:t>sampling</a:t>
            </a:r>
            <a:r>
              <a:rPr lang="en-US" sz="2800" kern="1200" cap="none" spc="-65" dirty="0">
                <a:solidFill>
                  <a:schemeClr val="tx1"/>
                </a:solidFill>
                <a:latin typeface="+mn-lt"/>
                <a:ea typeface="+mn-ea"/>
                <a:cs typeface="Verdana"/>
              </a:rPr>
              <a:t> </a:t>
            </a:r>
            <a:r>
              <a:rPr lang="en-US" sz="2800" kern="1200" cap="none" spc="-30" dirty="0">
                <a:solidFill>
                  <a:schemeClr val="tx1"/>
                </a:solidFill>
                <a:latin typeface="+mn-lt"/>
                <a:ea typeface="+mn-ea"/>
                <a:cs typeface="Verdana"/>
              </a:rPr>
              <a:t>may</a:t>
            </a:r>
            <a:r>
              <a:rPr lang="en-US" sz="2800" kern="1200" cap="none" spc="-65" dirty="0">
                <a:solidFill>
                  <a:schemeClr val="tx1"/>
                </a:solidFill>
                <a:latin typeface="+mn-lt"/>
                <a:ea typeface="+mn-ea"/>
                <a:cs typeface="Verdana"/>
              </a:rPr>
              <a:t> </a:t>
            </a:r>
            <a:r>
              <a:rPr lang="en-US" sz="2800" kern="1200" cap="none" spc="-40" dirty="0">
                <a:solidFill>
                  <a:schemeClr val="tx1"/>
                </a:solidFill>
                <a:latin typeface="+mn-lt"/>
                <a:ea typeface="+mn-ea"/>
                <a:cs typeface="Verdana"/>
              </a:rPr>
              <a:t>have</a:t>
            </a:r>
            <a:r>
              <a:rPr lang="en-US" sz="2800" kern="1200" cap="none" spc="-65" dirty="0">
                <a:solidFill>
                  <a:schemeClr val="tx1"/>
                </a:solidFill>
                <a:latin typeface="+mn-lt"/>
                <a:ea typeface="+mn-ea"/>
                <a:cs typeface="Verdana"/>
              </a:rPr>
              <a:t> </a:t>
            </a:r>
            <a:r>
              <a:rPr lang="en-US" sz="2800" kern="1200" cap="none" spc="10" dirty="0">
                <a:solidFill>
                  <a:schemeClr val="tx1"/>
                </a:solidFill>
                <a:latin typeface="+mn-lt"/>
                <a:ea typeface="+mn-ea"/>
                <a:cs typeface="Verdana"/>
              </a:rPr>
              <a:t>to</a:t>
            </a:r>
            <a:r>
              <a:rPr lang="en-US" sz="2800" kern="1200" cap="none" spc="-65" dirty="0">
                <a:solidFill>
                  <a:schemeClr val="tx1"/>
                </a:solidFill>
                <a:latin typeface="+mn-lt"/>
                <a:ea typeface="+mn-ea"/>
                <a:cs typeface="Verdana"/>
              </a:rPr>
              <a:t> </a:t>
            </a:r>
            <a:r>
              <a:rPr lang="en-US" sz="2800" kern="1200" cap="none" spc="15" dirty="0">
                <a:solidFill>
                  <a:schemeClr val="tx1"/>
                </a:solidFill>
                <a:latin typeface="+mn-lt"/>
                <a:ea typeface="+mn-ea"/>
                <a:cs typeface="Verdana"/>
              </a:rPr>
              <a:t>be</a:t>
            </a:r>
            <a:r>
              <a:rPr lang="en-US" sz="2800" kern="1200" cap="none" spc="-60" dirty="0">
                <a:solidFill>
                  <a:schemeClr val="tx1"/>
                </a:solidFill>
                <a:latin typeface="+mn-lt"/>
                <a:ea typeface="+mn-ea"/>
                <a:cs typeface="Verdana"/>
              </a:rPr>
              <a:t> </a:t>
            </a:r>
            <a:r>
              <a:rPr lang="en-US" sz="2800" kern="1200" cap="none" spc="-10" dirty="0">
                <a:solidFill>
                  <a:schemeClr val="tx1"/>
                </a:solidFill>
                <a:latin typeface="+mn-lt"/>
                <a:ea typeface="+mn-ea"/>
                <a:cs typeface="Verdana"/>
              </a:rPr>
              <a:t>purposive</a:t>
            </a:r>
            <a:r>
              <a:rPr lang="en-US" sz="2800" kern="1200" cap="none" spc="-65" dirty="0">
                <a:solidFill>
                  <a:schemeClr val="tx1"/>
                </a:solidFill>
                <a:latin typeface="+mn-lt"/>
                <a:ea typeface="+mn-ea"/>
                <a:cs typeface="Verdana"/>
              </a:rPr>
              <a:t> </a:t>
            </a:r>
            <a:r>
              <a:rPr lang="en-US" sz="2800" kern="1200" cap="none" spc="-5" dirty="0">
                <a:solidFill>
                  <a:schemeClr val="tx1"/>
                </a:solidFill>
                <a:latin typeface="+mn-lt"/>
                <a:ea typeface="+mn-ea"/>
                <a:cs typeface="Verdana"/>
              </a:rPr>
              <a:t>and</a:t>
            </a:r>
            <a:r>
              <a:rPr lang="en-US" sz="2800" kern="1200" cap="none" spc="-65" dirty="0">
                <a:solidFill>
                  <a:schemeClr val="tx1"/>
                </a:solidFill>
                <a:latin typeface="+mn-lt"/>
                <a:ea typeface="+mn-ea"/>
                <a:cs typeface="Verdana"/>
              </a:rPr>
              <a:t> </a:t>
            </a:r>
            <a:r>
              <a:rPr lang="en-US" sz="2800" kern="1200" cap="none" spc="-25" dirty="0">
                <a:solidFill>
                  <a:schemeClr val="tx1"/>
                </a:solidFill>
                <a:latin typeface="+mn-lt"/>
                <a:ea typeface="+mn-ea"/>
                <a:cs typeface="Verdana"/>
              </a:rPr>
              <a:t>accessible which are non-random sampling.</a:t>
            </a:r>
            <a:endParaRPr lang="en-PH" sz="2800" cap="none" dirty="0">
              <a:latin typeface="Verdana" panose="020B0604030504040204" pitchFamily="34" charset="0"/>
              <a:ea typeface="Verdana" panose="020B0604030504040204" pitchFamily="34" charset="0"/>
            </a:endParaRPr>
          </a:p>
          <a:p>
            <a:pPr lvl="1">
              <a:lnSpc>
                <a:spcPct val="100000"/>
              </a:lnSpc>
              <a:buNone/>
            </a:pPr>
            <a:endParaRPr lang="en-US" sz="2800" spc="-85" dirty="0">
              <a:latin typeface="+mj-lt"/>
              <a:ea typeface="Verdana" panose="020B0604030504040204" pitchFamily="34" charset="0"/>
              <a:cs typeface="Verdana"/>
            </a:endParaRPr>
          </a:p>
          <a:p>
            <a:pPr lvl="1">
              <a:lnSpc>
                <a:spcPct val="100000"/>
              </a:lnSpc>
              <a:buFont typeface="Wingdings" panose="05000000000000000000" pitchFamily="2" charset="2"/>
              <a:buChar char="q"/>
            </a:pPr>
            <a:endParaRPr lang="en-PH" sz="2800" cap="none" dirty="0">
              <a:latin typeface="+mj-lt"/>
              <a:ea typeface="Verdana" panose="020B0604030504040204" pitchFamily="34" charset="0"/>
            </a:endParaRPr>
          </a:p>
        </p:txBody>
      </p:sp>
      <p:sp>
        <p:nvSpPr>
          <p:cNvPr id="11" name="object 5">
            <a:extLst>
              <a:ext uri="{FF2B5EF4-FFF2-40B4-BE49-F238E27FC236}">
                <a16:creationId xmlns:a16="http://schemas.microsoft.com/office/drawing/2014/main" id="{D4DA184F-2A8C-4BBC-BDBD-701E3D21EB91}"/>
              </a:ext>
            </a:extLst>
          </p:cNvPr>
          <p:cNvSpPr/>
          <p:nvPr/>
        </p:nvSpPr>
        <p:spPr>
          <a:xfrm>
            <a:off x="822960" y="1258038"/>
            <a:ext cx="610689" cy="617270"/>
          </a:xfrm>
          <a:prstGeom prst="rect">
            <a:avLst/>
          </a:prstGeom>
          <a:blipFill>
            <a:blip r:embed="rId6"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93577088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637115"/>
            <a:ext cx="9550097" cy="1151965"/>
          </a:xfrm>
        </p:spPr>
        <p:txBody>
          <a:bodyPr/>
          <a:lstStyle/>
          <a:p>
            <a:r>
              <a:rPr lang="en-PH" b="1" dirty="0">
                <a:solidFill>
                  <a:schemeClr val="tx1"/>
                </a:solidFill>
              </a:rPr>
              <a:t>Data  Collection  Methods</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497768" y="2789080"/>
            <a:ext cx="11127347" cy="3444724"/>
          </a:xfrm>
          <a:prstGeom prst="rect">
            <a:avLst/>
          </a:prstGeom>
        </p:spPr>
        <p:txBody>
          <a:bodyPr>
            <a:noAutofit/>
          </a:bodyPr>
          <a:lstStyle/>
          <a:p>
            <a:pPr>
              <a:buFont typeface="Wingdings" panose="05000000000000000000" pitchFamily="2" charset="2"/>
              <a:buChar char="q"/>
            </a:pPr>
            <a:r>
              <a:rPr lang="en-US" spc="-85" dirty="0">
                <a:latin typeface="+mj-lt"/>
                <a:cs typeface="Verdana"/>
              </a:rPr>
              <a:t> Paper-and-pencil instruments that yield numerical data</a:t>
            </a:r>
          </a:p>
          <a:p>
            <a:pPr>
              <a:buNone/>
            </a:pPr>
            <a:endParaRPr lang="en-US" sz="1000" spc="-85" dirty="0">
              <a:latin typeface="+mj-lt"/>
              <a:cs typeface="Verdana"/>
            </a:endParaRPr>
          </a:p>
          <a:p>
            <a:pPr lvl="1">
              <a:buFont typeface="Wingdings" panose="05000000000000000000" pitchFamily="2" charset="2"/>
              <a:buChar char="ü"/>
            </a:pPr>
            <a:r>
              <a:rPr lang="en-US" sz="2800" spc="-85" dirty="0">
                <a:latin typeface="+mj-lt"/>
                <a:ea typeface="Verdana" panose="020B0604030504040204" pitchFamily="34" charset="0"/>
              </a:rPr>
              <a:t>Tests</a:t>
            </a:r>
          </a:p>
          <a:p>
            <a:pPr lvl="1">
              <a:buNone/>
            </a:pPr>
            <a:endParaRPr lang="en-US" sz="1000" spc="-85" dirty="0">
              <a:latin typeface="+mj-lt"/>
              <a:ea typeface="Verdana" panose="020B0604030504040204" pitchFamily="34" charset="0"/>
            </a:endParaRPr>
          </a:p>
          <a:p>
            <a:pPr lvl="1">
              <a:buFont typeface="Wingdings" panose="05000000000000000000" pitchFamily="2" charset="2"/>
              <a:buChar char="ü"/>
            </a:pPr>
            <a:r>
              <a:rPr lang="en-US" sz="2800" spc="-85" dirty="0">
                <a:latin typeface="+mj-lt"/>
                <a:ea typeface="Verdana" panose="020B0604030504040204" pitchFamily="34" charset="0"/>
              </a:rPr>
              <a:t>Rating Scales</a:t>
            </a:r>
          </a:p>
          <a:p>
            <a:pPr lvl="1">
              <a:buNone/>
            </a:pPr>
            <a:endParaRPr lang="en-US" sz="1000" spc="-85" dirty="0">
              <a:latin typeface="+mj-lt"/>
              <a:ea typeface="Verdana" panose="020B0604030504040204" pitchFamily="34" charset="0"/>
            </a:endParaRPr>
          </a:p>
          <a:p>
            <a:pPr lvl="1">
              <a:buFont typeface="Wingdings" panose="05000000000000000000" pitchFamily="2" charset="2"/>
              <a:buChar char="ü"/>
            </a:pPr>
            <a:r>
              <a:rPr lang="en-US" sz="2800" spc="-85" dirty="0">
                <a:latin typeface="+mj-lt"/>
                <a:ea typeface="Verdana" panose="020B0604030504040204" pitchFamily="34" charset="0"/>
              </a:rPr>
              <a:t>Checklists</a:t>
            </a:r>
          </a:p>
          <a:p>
            <a:pPr lvl="1">
              <a:buNone/>
            </a:pPr>
            <a:endParaRPr lang="en-US" sz="1000" spc="-85" dirty="0">
              <a:latin typeface="+mj-lt"/>
              <a:ea typeface="Verdana" panose="020B0604030504040204" pitchFamily="34" charset="0"/>
            </a:endParaRPr>
          </a:p>
          <a:p>
            <a:pPr lvl="1">
              <a:buFont typeface="Wingdings" panose="05000000000000000000" pitchFamily="2" charset="2"/>
              <a:buChar char="ü"/>
            </a:pPr>
            <a:r>
              <a:rPr lang="en-US" sz="2800" spc="-85" dirty="0">
                <a:latin typeface="+mj-lt"/>
                <a:ea typeface="Verdana" panose="020B0604030504040204" pitchFamily="34" charset="0"/>
              </a:rPr>
              <a:t>Questionnaires</a:t>
            </a:r>
          </a:p>
          <a:p>
            <a:pPr lvl="1">
              <a:buFont typeface="Wingdings" panose="05000000000000000000" pitchFamily="2" charset="2"/>
              <a:buChar char="ü"/>
            </a:pPr>
            <a:endParaRPr lang="en-PH" sz="2800" dirty="0">
              <a:latin typeface="+mj-lt"/>
              <a:ea typeface="Verdana" panose="020B0604030504040204" pitchFamily="34" charset="0"/>
            </a:endParaRPr>
          </a:p>
        </p:txBody>
      </p:sp>
      <p:sp>
        <p:nvSpPr>
          <p:cNvPr id="11" name="object 5">
            <a:extLst>
              <a:ext uri="{FF2B5EF4-FFF2-40B4-BE49-F238E27FC236}">
                <a16:creationId xmlns:a16="http://schemas.microsoft.com/office/drawing/2014/main" id="{D4DA184F-2A8C-4BBC-BDBD-701E3D21EB91}"/>
              </a:ext>
            </a:extLst>
          </p:cNvPr>
          <p:cNvSpPr/>
          <p:nvPr/>
        </p:nvSpPr>
        <p:spPr>
          <a:xfrm>
            <a:off x="822960" y="1852398"/>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637115"/>
            <a:ext cx="9550097" cy="1151965"/>
          </a:xfrm>
        </p:spPr>
        <p:txBody>
          <a:bodyPr/>
          <a:lstStyle/>
          <a:p>
            <a:r>
              <a:rPr lang="en-PH" b="1" dirty="0">
                <a:solidFill>
                  <a:schemeClr val="tx1"/>
                </a:solidFill>
              </a:rPr>
              <a:t>Data  Analysis Techniques</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497768" y="2789080"/>
            <a:ext cx="11127347" cy="3444724"/>
          </a:xfrm>
          <a:prstGeom prst="rect">
            <a:avLst/>
          </a:prstGeom>
        </p:spPr>
        <p:txBody>
          <a:bodyPr>
            <a:noAutofit/>
          </a:bodyPr>
          <a:lstStyle/>
          <a:p>
            <a:pPr>
              <a:buFont typeface="Wingdings" panose="05000000000000000000" pitchFamily="2" charset="2"/>
              <a:buChar char="q"/>
            </a:pPr>
            <a:r>
              <a:rPr lang="en-US" b="1" spc="-85" dirty="0">
                <a:latin typeface="+mj-lt"/>
                <a:cs typeface="Verdana"/>
              </a:rPr>
              <a:t>Descriptive Statistics</a:t>
            </a:r>
          </a:p>
          <a:p>
            <a:pPr>
              <a:buFont typeface="Wingdings" panose="05000000000000000000" pitchFamily="2" charset="2"/>
              <a:buChar char="q"/>
            </a:pPr>
            <a:endParaRPr lang="en-US" spc="-85" dirty="0">
              <a:latin typeface="+mj-lt"/>
              <a:cs typeface="Verdana"/>
            </a:endParaRPr>
          </a:p>
          <a:p>
            <a:pPr lvl="1">
              <a:buFont typeface="Wingdings" panose="05000000000000000000" pitchFamily="2" charset="2"/>
              <a:buChar char="ü"/>
            </a:pPr>
            <a:r>
              <a:rPr lang="en-US" sz="2800" spc="-85" dirty="0">
                <a:latin typeface="+mj-lt"/>
                <a:cs typeface="Verdana"/>
              </a:rPr>
              <a:t>Measures of Central tendency or Location </a:t>
            </a:r>
          </a:p>
          <a:p>
            <a:pPr lvl="2"/>
            <a:r>
              <a:rPr lang="en-US" sz="2800" spc="-85" dirty="0">
                <a:latin typeface="+mj-lt"/>
                <a:cs typeface="Verdana"/>
              </a:rPr>
              <a:t>mean, median and mode</a:t>
            </a:r>
          </a:p>
          <a:p>
            <a:pPr lvl="2"/>
            <a:endParaRPr lang="en-US" sz="2800" spc="-85" dirty="0">
              <a:latin typeface="+mj-lt"/>
              <a:cs typeface="Verdana"/>
            </a:endParaRPr>
          </a:p>
          <a:p>
            <a:pPr lvl="1">
              <a:buFont typeface="Wingdings" panose="05000000000000000000" pitchFamily="2" charset="2"/>
              <a:buChar char="ü"/>
            </a:pPr>
            <a:r>
              <a:rPr lang="en-US" sz="2800" spc="-85" dirty="0">
                <a:latin typeface="+mj-lt"/>
                <a:cs typeface="Verdana"/>
              </a:rPr>
              <a:t>Measures of Variability or Dispersion </a:t>
            </a:r>
          </a:p>
          <a:p>
            <a:pPr lvl="2"/>
            <a:r>
              <a:rPr lang="en-US" sz="2800" spc="-85" dirty="0">
                <a:latin typeface="+mj-lt"/>
                <a:cs typeface="Verdana"/>
              </a:rPr>
              <a:t>range, variance and standard deviation</a:t>
            </a:r>
          </a:p>
        </p:txBody>
      </p:sp>
      <p:sp>
        <p:nvSpPr>
          <p:cNvPr id="11" name="object 5">
            <a:extLst>
              <a:ext uri="{FF2B5EF4-FFF2-40B4-BE49-F238E27FC236}">
                <a16:creationId xmlns:a16="http://schemas.microsoft.com/office/drawing/2014/main" id="{D4DA184F-2A8C-4BBC-BDBD-701E3D21EB91}"/>
              </a:ext>
            </a:extLst>
          </p:cNvPr>
          <p:cNvSpPr/>
          <p:nvPr/>
        </p:nvSpPr>
        <p:spPr>
          <a:xfrm>
            <a:off x="822960" y="1852398"/>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3" name="Title 1"/>
          <p:cNvSpPr>
            <a:spLocks noGrp="1"/>
          </p:cNvSpPr>
          <p:nvPr>
            <p:ph type="title"/>
          </p:nvPr>
        </p:nvSpPr>
        <p:spPr>
          <a:xfrm>
            <a:off x="1464129" y="1384021"/>
            <a:ext cx="9786194" cy="1151965"/>
          </a:xfrm>
        </p:spPr>
        <p:txBody>
          <a:bodyPr>
            <a:normAutofit/>
          </a:bodyPr>
          <a:lstStyle/>
          <a:p>
            <a:r>
              <a:rPr lang="en-US" sz="5000" b="1" cap="none" spc="-155" dirty="0">
                <a:solidFill>
                  <a:schemeClr val="tx1"/>
                </a:solidFill>
              </a:rPr>
              <a:t>Objectives</a:t>
            </a:r>
            <a:endParaRPr lang="en-PH" sz="5000" b="1" cap="none" dirty="0">
              <a:solidFill>
                <a:schemeClr val="tx1"/>
              </a:solidFill>
            </a:endParaRPr>
          </a:p>
        </p:txBody>
      </p:sp>
      <p:sp>
        <p:nvSpPr>
          <p:cNvPr id="5" name="Content Placeholder 2"/>
          <p:cNvSpPr>
            <a:spLocks noGrp="1"/>
          </p:cNvSpPr>
          <p:nvPr>
            <p:ph sz="quarter" idx="4294967295"/>
          </p:nvPr>
        </p:nvSpPr>
        <p:spPr>
          <a:xfrm>
            <a:off x="853440" y="2535986"/>
            <a:ext cx="10972800" cy="4322014"/>
          </a:xfrm>
          <a:prstGeom prst="rect">
            <a:avLst/>
          </a:prstGeom>
        </p:spPr>
        <p:txBody>
          <a:bodyPr>
            <a:noAutofit/>
          </a:bodyPr>
          <a:lstStyle/>
          <a:p>
            <a:pPr marL="0" indent="0" algn="just">
              <a:buNone/>
            </a:pPr>
            <a:r>
              <a:rPr lang="en-US" cap="none" dirty="0">
                <a:latin typeface="+mj-lt"/>
                <a:cs typeface="Arial" pitchFamily="34" charset="0"/>
              </a:rPr>
              <a:t>At the end of the session, participants should be able to:  </a:t>
            </a:r>
          </a:p>
          <a:p>
            <a:pPr>
              <a:buFont typeface="Wingdings" pitchFamily="2" charset="2"/>
              <a:buChar char="q"/>
            </a:pPr>
            <a:endParaRPr lang="en-US" spc="40" dirty="0">
              <a:latin typeface="+mj-lt"/>
              <a:cs typeface="Arial" pitchFamily="34" charset="0"/>
            </a:endParaRPr>
          </a:p>
          <a:p>
            <a:pPr lvl="1">
              <a:spcBef>
                <a:spcPts val="459"/>
              </a:spcBef>
              <a:buFont typeface="Wingdings" panose="05000000000000000000" pitchFamily="2" charset="2"/>
              <a:buChar char="q"/>
            </a:pPr>
            <a:r>
              <a:rPr lang="en-US" sz="2800" spc="40" dirty="0">
                <a:latin typeface="+mj-lt"/>
                <a:cs typeface="Arial" pitchFamily="34" charset="0"/>
              </a:rPr>
              <a:t> </a:t>
            </a:r>
            <a:r>
              <a:rPr lang="en-US" sz="2800" dirty="0">
                <a:latin typeface="+mj-lt"/>
                <a:cs typeface="Verdana"/>
              </a:rPr>
              <a:t>describe </a:t>
            </a:r>
            <a:r>
              <a:rPr lang="en-US" sz="2800" spc="-20" dirty="0">
                <a:latin typeface="+mj-lt"/>
                <a:cs typeface="Verdana"/>
              </a:rPr>
              <a:t>experimental </a:t>
            </a:r>
            <a:r>
              <a:rPr lang="en-US" sz="2800" spc="-25" dirty="0">
                <a:latin typeface="+mj-lt"/>
                <a:cs typeface="Verdana"/>
              </a:rPr>
              <a:t>research</a:t>
            </a:r>
            <a:r>
              <a:rPr lang="en-US" sz="2800" spc="-180" dirty="0">
                <a:latin typeface="+mj-lt"/>
                <a:cs typeface="Verdana"/>
              </a:rPr>
              <a:t> </a:t>
            </a:r>
            <a:r>
              <a:rPr lang="en-US" sz="2800" spc="-40" dirty="0">
                <a:latin typeface="+mj-lt"/>
                <a:cs typeface="Verdana"/>
              </a:rPr>
              <a:t>design;</a:t>
            </a:r>
          </a:p>
          <a:p>
            <a:pPr lvl="1">
              <a:spcBef>
                <a:spcPts val="459"/>
              </a:spcBef>
              <a:buFont typeface="Wingdings" panose="05000000000000000000" pitchFamily="2" charset="2"/>
              <a:buChar char="q"/>
            </a:pPr>
            <a:endParaRPr lang="en-US" sz="2800" dirty="0">
              <a:latin typeface="+mj-lt"/>
              <a:cs typeface="Verdana"/>
            </a:endParaRPr>
          </a:p>
          <a:p>
            <a:pPr lvl="1">
              <a:spcBef>
                <a:spcPts val="459"/>
              </a:spcBef>
              <a:buFont typeface="Wingdings" panose="05000000000000000000" pitchFamily="2" charset="2"/>
              <a:buChar char="q"/>
            </a:pPr>
            <a:r>
              <a:rPr lang="en-US" sz="2800" spc="-15" dirty="0">
                <a:latin typeface="+mj-lt"/>
                <a:cs typeface="Verdana"/>
              </a:rPr>
              <a:t>differentiate </a:t>
            </a:r>
            <a:r>
              <a:rPr lang="en-US" sz="2800" spc="-25" dirty="0">
                <a:latin typeface="+mj-lt"/>
                <a:cs typeface="Verdana"/>
              </a:rPr>
              <a:t>three </a:t>
            </a:r>
            <a:r>
              <a:rPr lang="en-US" sz="2800" spc="-10" dirty="0">
                <a:latin typeface="+mj-lt"/>
                <a:cs typeface="Verdana"/>
              </a:rPr>
              <a:t>different </a:t>
            </a:r>
            <a:r>
              <a:rPr lang="en-US" sz="2800" dirty="0">
                <a:latin typeface="+mj-lt"/>
                <a:cs typeface="Verdana"/>
              </a:rPr>
              <a:t>types </a:t>
            </a:r>
            <a:r>
              <a:rPr lang="en-US" sz="2800" spc="25" dirty="0">
                <a:latin typeface="+mj-lt"/>
                <a:cs typeface="Verdana"/>
              </a:rPr>
              <a:t>of</a:t>
            </a:r>
            <a:r>
              <a:rPr lang="en-US" sz="2800" spc="-310" dirty="0">
                <a:latin typeface="+mj-lt"/>
                <a:cs typeface="Verdana"/>
              </a:rPr>
              <a:t> </a:t>
            </a:r>
            <a:r>
              <a:rPr lang="en-US" sz="2800" spc="-40" dirty="0">
                <a:latin typeface="+mj-lt"/>
                <a:cs typeface="Verdana"/>
              </a:rPr>
              <a:t>experiments; </a:t>
            </a:r>
            <a:r>
              <a:rPr lang="en-US" sz="2800" spc="-5" dirty="0">
                <a:latin typeface="+mj-lt"/>
                <a:cs typeface="Verdana"/>
              </a:rPr>
              <a:t>and</a:t>
            </a:r>
          </a:p>
          <a:p>
            <a:pPr lvl="1">
              <a:spcBef>
                <a:spcPts val="459"/>
              </a:spcBef>
              <a:buFont typeface="Wingdings" panose="05000000000000000000" pitchFamily="2" charset="2"/>
              <a:buChar char="q"/>
            </a:pPr>
            <a:endParaRPr lang="en-US" sz="2800" dirty="0">
              <a:latin typeface="+mj-lt"/>
              <a:cs typeface="Verdana"/>
            </a:endParaRPr>
          </a:p>
          <a:p>
            <a:pPr lvl="1">
              <a:spcBef>
                <a:spcPts val="459"/>
              </a:spcBef>
              <a:buFont typeface="Wingdings" panose="05000000000000000000" pitchFamily="2" charset="2"/>
              <a:buChar char="q"/>
            </a:pPr>
            <a:r>
              <a:rPr lang="en-US" sz="2800" spc="-15" dirty="0">
                <a:latin typeface="+mj-lt"/>
                <a:cs typeface="Verdana"/>
              </a:rPr>
              <a:t>determine</a:t>
            </a:r>
            <a:r>
              <a:rPr lang="en-US" sz="2800" spc="-60" dirty="0">
                <a:latin typeface="+mj-lt"/>
                <a:cs typeface="Verdana"/>
              </a:rPr>
              <a:t> </a:t>
            </a:r>
            <a:r>
              <a:rPr lang="en-US" sz="2800" spc="-15" dirty="0">
                <a:latin typeface="+mj-lt"/>
                <a:cs typeface="Verdana"/>
              </a:rPr>
              <a:t>the</a:t>
            </a:r>
            <a:r>
              <a:rPr lang="en-US" sz="2800" spc="-55" dirty="0">
                <a:latin typeface="+mj-lt"/>
                <a:cs typeface="Verdana"/>
              </a:rPr>
              <a:t> </a:t>
            </a:r>
            <a:r>
              <a:rPr lang="en-US" sz="2800" spc="-10" dirty="0">
                <a:latin typeface="+mj-lt"/>
                <a:cs typeface="Verdana"/>
              </a:rPr>
              <a:t>appropriate</a:t>
            </a:r>
            <a:r>
              <a:rPr lang="en-US" sz="2800" spc="-55" dirty="0">
                <a:latin typeface="+mj-lt"/>
                <a:cs typeface="Verdana"/>
              </a:rPr>
              <a:t> </a:t>
            </a:r>
            <a:r>
              <a:rPr lang="en-US" sz="2800" spc="5" dirty="0">
                <a:latin typeface="+mj-lt"/>
                <a:cs typeface="Verdana"/>
              </a:rPr>
              <a:t>type</a:t>
            </a:r>
            <a:r>
              <a:rPr lang="en-US" sz="2800" spc="-55" dirty="0">
                <a:latin typeface="+mj-lt"/>
                <a:cs typeface="Verdana"/>
              </a:rPr>
              <a:t> </a:t>
            </a:r>
            <a:r>
              <a:rPr lang="en-US" sz="2800" spc="25" dirty="0">
                <a:latin typeface="+mj-lt"/>
                <a:cs typeface="Verdana"/>
              </a:rPr>
              <a:t>of</a:t>
            </a:r>
            <a:r>
              <a:rPr lang="en-US" sz="2800" spc="-55" dirty="0">
                <a:latin typeface="+mj-lt"/>
                <a:cs typeface="Verdana"/>
              </a:rPr>
              <a:t> </a:t>
            </a:r>
            <a:r>
              <a:rPr lang="en-US" sz="2800" spc="-20" dirty="0">
                <a:latin typeface="+mj-lt"/>
                <a:cs typeface="Verdana"/>
              </a:rPr>
              <a:t>experiment</a:t>
            </a:r>
            <a:r>
              <a:rPr lang="en-US" sz="2800" spc="-55" dirty="0">
                <a:latin typeface="+mj-lt"/>
                <a:cs typeface="Verdana"/>
              </a:rPr>
              <a:t> </a:t>
            </a:r>
            <a:r>
              <a:rPr lang="en-US" sz="2800" dirty="0">
                <a:latin typeface="+mj-lt"/>
                <a:cs typeface="Verdana"/>
              </a:rPr>
              <a:t>for</a:t>
            </a:r>
            <a:r>
              <a:rPr lang="en-US" sz="2800" spc="-55" dirty="0">
                <a:latin typeface="+mj-lt"/>
                <a:cs typeface="Verdana"/>
              </a:rPr>
              <a:t> </a:t>
            </a:r>
            <a:r>
              <a:rPr lang="en-US" sz="2800" spc="-20" dirty="0">
                <a:latin typeface="+mj-lt"/>
                <a:cs typeface="Verdana"/>
              </a:rPr>
              <a:t>given</a:t>
            </a:r>
            <a:r>
              <a:rPr lang="en-US" sz="2800" spc="-55" dirty="0">
                <a:latin typeface="+mj-lt"/>
                <a:cs typeface="Verdana"/>
              </a:rPr>
              <a:t> </a:t>
            </a:r>
            <a:r>
              <a:rPr lang="en-US" sz="2800" spc="20" dirty="0">
                <a:latin typeface="+mj-lt"/>
                <a:cs typeface="Verdana"/>
              </a:rPr>
              <a:t>action </a:t>
            </a:r>
            <a:r>
              <a:rPr lang="en-US" sz="2800" spc="-15" dirty="0">
                <a:latin typeface="+mj-lt"/>
                <a:cs typeface="Verdana"/>
              </a:rPr>
              <a:t>research</a:t>
            </a:r>
            <a:r>
              <a:rPr lang="en-US" sz="2800" spc="-70" dirty="0">
                <a:latin typeface="+mj-lt"/>
                <a:cs typeface="Verdana"/>
              </a:rPr>
              <a:t> </a:t>
            </a:r>
            <a:r>
              <a:rPr lang="en-US" sz="2800" spc="-15" dirty="0">
                <a:latin typeface="+mj-lt"/>
                <a:cs typeface="Verdana"/>
              </a:rPr>
              <a:t>topics.</a:t>
            </a:r>
            <a:endParaRPr lang="en-US" sz="2800" dirty="0">
              <a:latin typeface="+mj-lt"/>
              <a:cs typeface="Verdana"/>
            </a:endParaRPr>
          </a:p>
        </p:txBody>
      </p:sp>
      <p:sp>
        <p:nvSpPr>
          <p:cNvPr id="6" name="object 5"/>
          <p:cNvSpPr/>
          <p:nvPr/>
        </p:nvSpPr>
        <p:spPr>
          <a:xfrm>
            <a:off x="853440" y="1612179"/>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637115"/>
            <a:ext cx="9550097" cy="1151965"/>
          </a:xfrm>
        </p:spPr>
        <p:txBody>
          <a:bodyPr/>
          <a:lstStyle/>
          <a:p>
            <a:r>
              <a:rPr lang="en-PH" b="1" dirty="0">
                <a:solidFill>
                  <a:schemeClr val="tx1"/>
                </a:solidFill>
              </a:rPr>
              <a:t>Data  Analysis Techniques</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497768" y="2789080"/>
            <a:ext cx="11694232" cy="3444724"/>
          </a:xfrm>
          <a:prstGeom prst="rect">
            <a:avLst/>
          </a:prstGeom>
        </p:spPr>
        <p:txBody>
          <a:bodyPr>
            <a:noAutofit/>
          </a:bodyPr>
          <a:lstStyle/>
          <a:p>
            <a:pPr>
              <a:buFont typeface="Wingdings" panose="05000000000000000000" pitchFamily="2" charset="2"/>
              <a:buChar char="q"/>
            </a:pPr>
            <a:r>
              <a:rPr lang="en-US" spc="-85" dirty="0">
                <a:latin typeface="+mj-lt"/>
                <a:cs typeface="Verdana"/>
              </a:rPr>
              <a:t> </a:t>
            </a:r>
            <a:r>
              <a:rPr lang="en-US" b="1" spc="-85" dirty="0">
                <a:latin typeface="+mj-lt"/>
                <a:cs typeface="Verdana"/>
              </a:rPr>
              <a:t>Inferential Statistics</a:t>
            </a:r>
          </a:p>
          <a:p>
            <a:pPr lvl="1">
              <a:buFont typeface="Wingdings" panose="05000000000000000000" pitchFamily="2" charset="2"/>
              <a:buChar char="ü"/>
            </a:pPr>
            <a:r>
              <a:rPr lang="en-US" sz="2800" spc="-85" dirty="0">
                <a:latin typeface="+mj-lt"/>
                <a:cs typeface="Verdana"/>
              </a:rPr>
              <a:t>Independent t-test </a:t>
            </a:r>
          </a:p>
          <a:p>
            <a:pPr lvl="2"/>
            <a:r>
              <a:rPr lang="en-US" sz="2800" spc="-85" dirty="0">
                <a:latin typeface="+mj-lt"/>
                <a:cs typeface="Verdana"/>
              </a:rPr>
              <a:t>Comparing two means from two groups (experimental </a:t>
            </a:r>
            <a:r>
              <a:rPr lang="en-US" sz="2800" spc="-85" dirty="0" err="1">
                <a:latin typeface="+mj-lt"/>
                <a:cs typeface="Verdana"/>
              </a:rPr>
              <a:t>vs</a:t>
            </a:r>
            <a:r>
              <a:rPr lang="en-US" sz="2800" spc="-85" dirty="0">
                <a:latin typeface="+mj-lt"/>
                <a:cs typeface="Verdana"/>
              </a:rPr>
              <a:t> control)</a:t>
            </a:r>
          </a:p>
          <a:p>
            <a:pPr lvl="1">
              <a:buFont typeface="Wingdings" panose="05000000000000000000" pitchFamily="2" charset="2"/>
              <a:buChar char="ü"/>
            </a:pPr>
            <a:r>
              <a:rPr lang="en-US" sz="2800" spc="-85" dirty="0">
                <a:latin typeface="+mj-lt"/>
                <a:cs typeface="Verdana"/>
              </a:rPr>
              <a:t>Paired t-test</a:t>
            </a:r>
          </a:p>
          <a:p>
            <a:pPr lvl="2"/>
            <a:r>
              <a:rPr lang="en-US" sz="2800" spc="-85" dirty="0">
                <a:latin typeface="+mj-lt"/>
                <a:cs typeface="Verdana"/>
              </a:rPr>
              <a:t>comparing two means from one group measured twice (pretest </a:t>
            </a:r>
            <a:r>
              <a:rPr lang="en-US" sz="2800" spc="-85" dirty="0" err="1">
                <a:latin typeface="+mj-lt"/>
                <a:cs typeface="Verdana"/>
              </a:rPr>
              <a:t>vs</a:t>
            </a:r>
            <a:r>
              <a:rPr lang="en-US" sz="2800" spc="-85" dirty="0">
                <a:latin typeface="+mj-lt"/>
                <a:cs typeface="Verdana"/>
              </a:rPr>
              <a:t> posttest) </a:t>
            </a:r>
          </a:p>
          <a:p>
            <a:pPr lvl="1">
              <a:buFont typeface="Wingdings" panose="05000000000000000000" pitchFamily="2" charset="2"/>
              <a:buChar char="ü"/>
            </a:pPr>
            <a:r>
              <a:rPr lang="en-US" sz="2800" spc="-85" dirty="0">
                <a:latin typeface="+mj-lt"/>
                <a:cs typeface="Verdana"/>
              </a:rPr>
              <a:t>Analysis of Variance (ANOVA)</a:t>
            </a:r>
          </a:p>
          <a:p>
            <a:pPr lvl="2"/>
            <a:r>
              <a:rPr lang="en-US" sz="2800" spc="-85" dirty="0">
                <a:latin typeface="+mj-lt"/>
                <a:cs typeface="Verdana"/>
              </a:rPr>
              <a:t>Comparing three or more groups or means</a:t>
            </a:r>
          </a:p>
        </p:txBody>
      </p:sp>
      <p:sp>
        <p:nvSpPr>
          <p:cNvPr id="11" name="object 5">
            <a:extLst>
              <a:ext uri="{FF2B5EF4-FFF2-40B4-BE49-F238E27FC236}">
                <a16:creationId xmlns:a16="http://schemas.microsoft.com/office/drawing/2014/main" id="{D4DA184F-2A8C-4BBC-BDBD-701E3D21EB91}"/>
              </a:ext>
            </a:extLst>
          </p:cNvPr>
          <p:cNvSpPr/>
          <p:nvPr/>
        </p:nvSpPr>
        <p:spPr>
          <a:xfrm>
            <a:off x="822960" y="1852398"/>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103715"/>
            <a:ext cx="9550097" cy="1151965"/>
          </a:xfrm>
        </p:spPr>
        <p:txBody>
          <a:bodyPr/>
          <a:lstStyle/>
          <a:p>
            <a:r>
              <a:rPr lang="en-PH" b="1" dirty="0">
                <a:solidFill>
                  <a:schemeClr val="tx1"/>
                </a:solidFill>
              </a:rPr>
              <a:t>Activity</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497768" y="1905000"/>
            <a:ext cx="11694232" cy="1021080"/>
          </a:xfrm>
          <a:prstGeom prst="rect">
            <a:avLst/>
          </a:prstGeom>
        </p:spPr>
        <p:txBody>
          <a:bodyPr>
            <a:noAutofit/>
          </a:bodyPr>
          <a:lstStyle/>
          <a:p>
            <a:pPr>
              <a:buFont typeface="Wingdings" panose="05000000000000000000" pitchFamily="2" charset="2"/>
              <a:buChar char="q"/>
            </a:pPr>
            <a:r>
              <a:rPr lang="en-US" spc="-85" dirty="0">
                <a:latin typeface="+mj-lt"/>
                <a:cs typeface="Verdana"/>
              </a:rPr>
              <a:t> Design an experimental study for each of the following research topics using the three types of experiments. Complete the given matrix. </a:t>
            </a:r>
          </a:p>
        </p:txBody>
      </p:sp>
      <p:sp>
        <p:nvSpPr>
          <p:cNvPr id="11" name="object 5">
            <a:extLst>
              <a:ext uri="{FF2B5EF4-FFF2-40B4-BE49-F238E27FC236}">
                <a16:creationId xmlns:a16="http://schemas.microsoft.com/office/drawing/2014/main" id="{D4DA184F-2A8C-4BBC-BDBD-701E3D21EB91}"/>
              </a:ext>
            </a:extLst>
          </p:cNvPr>
          <p:cNvSpPr/>
          <p:nvPr/>
        </p:nvSpPr>
        <p:spPr>
          <a:xfrm>
            <a:off x="822960" y="131899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6" name="Table 4">
            <a:extLst>
              <a:ext uri="{FF2B5EF4-FFF2-40B4-BE49-F238E27FC236}">
                <a16:creationId xmlns:a16="http://schemas.microsoft.com/office/drawing/2014/main" id="{34247966-1D14-44F5-8EEA-8CF2F6BF5200}"/>
              </a:ext>
            </a:extLst>
          </p:cNvPr>
          <p:cNvGraphicFramePr>
            <a:graphicFrameLocks noGrp="1"/>
          </p:cNvGraphicFramePr>
          <p:nvPr>
            <p:extLst>
              <p:ext uri="{D42A27DB-BD31-4B8C-83A1-F6EECF244321}">
                <p14:modId xmlns:p14="http://schemas.microsoft.com/office/powerpoint/2010/main" val="1031654155"/>
              </p:ext>
            </p:extLst>
          </p:nvPr>
        </p:nvGraphicFramePr>
        <p:xfrm>
          <a:off x="54950" y="2741649"/>
          <a:ext cx="12076090" cy="3352800"/>
        </p:xfrm>
        <a:graphic>
          <a:graphicData uri="http://schemas.openxmlformats.org/drawingml/2006/table">
            <a:tbl>
              <a:tblPr firstRow="1" bandRow="1">
                <a:tableStyleId>{5C22544A-7EE6-4342-B048-85BDC9FD1C3A}</a:tableStyleId>
              </a:tblPr>
              <a:tblGrid>
                <a:gridCol w="1773850">
                  <a:extLst>
                    <a:ext uri="{9D8B030D-6E8A-4147-A177-3AD203B41FA5}">
                      <a16:colId xmlns:a16="http://schemas.microsoft.com/office/drawing/2014/main" val="2086098198"/>
                    </a:ext>
                  </a:extLst>
                </a:gridCol>
                <a:gridCol w="2103120">
                  <a:extLst>
                    <a:ext uri="{9D8B030D-6E8A-4147-A177-3AD203B41FA5}">
                      <a16:colId xmlns:a16="http://schemas.microsoft.com/office/drawing/2014/main" val="2104666554"/>
                    </a:ext>
                  </a:extLst>
                </a:gridCol>
                <a:gridCol w="1992039">
                  <a:extLst>
                    <a:ext uri="{9D8B030D-6E8A-4147-A177-3AD203B41FA5}">
                      <a16:colId xmlns:a16="http://schemas.microsoft.com/office/drawing/2014/main" val="3282066727"/>
                    </a:ext>
                  </a:extLst>
                </a:gridCol>
                <a:gridCol w="2181718">
                  <a:extLst>
                    <a:ext uri="{9D8B030D-6E8A-4147-A177-3AD203B41FA5}">
                      <a16:colId xmlns:a16="http://schemas.microsoft.com/office/drawing/2014/main" val="2287010978"/>
                    </a:ext>
                  </a:extLst>
                </a:gridCol>
                <a:gridCol w="2272763">
                  <a:extLst>
                    <a:ext uri="{9D8B030D-6E8A-4147-A177-3AD203B41FA5}">
                      <a16:colId xmlns:a16="http://schemas.microsoft.com/office/drawing/2014/main" val="2035505765"/>
                    </a:ext>
                  </a:extLst>
                </a:gridCol>
                <a:gridCol w="1752600">
                  <a:extLst>
                    <a:ext uri="{9D8B030D-6E8A-4147-A177-3AD203B41FA5}">
                      <a16:colId xmlns:a16="http://schemas.microsoft.com/office/drawing/2014/main" val="4023042593"/>
                    </a:ext>
                  </a:extLst>
                </a:gridCol>
              </a:tblGrid>
              <a:tr h="370840">
                <a:tc>
                  <a:txBody>
                    <a:bodyPr/>
                    <a:lstStyle/>
                    <a:p>
                      <a:pPr algn="ctr"/>
                      <a:r>
                        <a:rPr lang="en-PH" sz="2800" b="0" dirty="0">
                          <a:solidFill>
                            <a:schemeClr val="tx1"/>
                          </a:solidFill>
                          <a:latin typeface="+mj-lt"/>
                          <a:ea typeface="Verdana" panose="020B0604030504040204" pitchFamily="34" charset="0"/>
                        </a:rPr>
                        <a:t>Research Question</a:t>
                      </a:r>
                    </a:p>
                  </a:txBody>
                  <a:tcPr/>
                </a:tc>
                <a:tc>
                  <a:txBody>
                    <a:bodyPr/>
                    <a:lstStyle/>
                    <a:p>
                      <a:pPr algn="ctr"/>
                      <a:r>
                        <a:rPr lang="en-PH" sz="2800" b="0" dirty="0">
                          <a:solidFill>
                            <a:schemeClr val="tx1"/>
                          </a:solidFill>
                          <a:latin typeface="+mj-lt"/>
                          <a:ea typeface="Verdana" panose="020B0604030504040204" pitchFamily="34" charset="0"/>
                        </a:rPr>
                        <a:t>Hypotheses</a:t>
                      </a:r>
                    </a:p>
                    <a:p>
                      <a:pPr algn="ctr"/>
                      <a:r>
                        <a:rPr lang="en-PH" sz="2800" b="0" dirty="0">
                          <a:solidFill>
                            <a:schemeClr val="tx1"/>
                          </a:solidFill>
                          <a:latin typeface="+mj-lt"/>
                          <a:ea typeface="Verdana" panose="020B0604030504040204" pitchFamily="34" charset="0"/>
                        </a:rPr>
                        <a:t>(Ho and Ha)</a:t>
                      </a:r>
                    </a:p>
                  </a:txBody>
                  <a:tcPr/>
                </a:tc>
                <a:tc>
                  <a:txBody>
                    <a:bodyPr/>
                    <a:lstStyle/>
                    <a:p>
                      <a:pPr algn="ctr"/>
                      <a:r>
                        <a:rPr lang="en-PH" sz="2800" b="0" dirty="0">
                          <a:solidFill>
                            <a:schemeClr val="tx1"/>
                          </a:solidFill>
                          <a:latin typeface="+mj-lt"/>
                          <a:ea typeface="Verdana" panose="020B0604030504040204" pitchFamily="34" charset="0"/>
                        </a:rPr>
                        <a:t>Type of  Experiment</a:t>
                      </a:r>
                    </a:p>
                  </a:txBody>
                  <a:tcPr/>
                </a:tc>
                <a:tc>
                  <a:txBody>
                    <a:bodyPr/>
                    <a:lstStyle/>
                    <a:p>
                      <a:pPr algn="ctr"/>
                      <a:r>
                        <a:rPr lang="en-PH" sz="2800" b="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2800" b="0" dirty="0">
                          <a:solidFill>
                            <a:schemeClr val="tx1"/>
                          </a:solidFill>
                          <a:latin typeface="+mj-lt"/>
                          <a:ea typeface="Verdana" panose="020B0604030504040204" pitchFamily="34" charset="0"/>
                        </a:rPr>
                        <a:t>Group/s:</a:t>
                      </a:r>
                    </a:p>
                  </a:txBody>
                  <a:tcPr/>
                </a:tc>
                <a:tc>
                  <a:txBody>
                    <a:bodyPr/>
                    <a:lstStyle/>
                    <a:p>
                      <a:pPr algn="ctr"/>
                      <a:r>
                        <a:rPr lang="en-PH" sz="2800" b="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1936487788"/>
                  </a:ext>
                </a:extLst>
              </a:tr>
              <a:tr h="370840">
                <a:tc>
                  <a:txBody>
                    <a:bodyPr/>
                    <a:lstStyle/>
                    <a:p>
                      <a:r>
                        <a:rPr lang="en-PH" sz="2800" dirty="0">
                          <a:latin typeface="+mj-lt"/>
                        </a:rPr>
                        <a:t>1.</a:t>
                      </a: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dirty="0">
                        <a:latin typeface="+mj-lt"/>
                      </a:endParaRPr>
                    </a:p>
                  </a:txBody>
                  <a:tcPr/>
                </a:tc>
                <a:tc>
                  <a:txBody>
                    <a:bodyPr/>
                    <a:lstStyle/>
                    <a:p>
                      <a:endParaRPr lang="en-PH" sz="2800" dirty="0">
                        <a:latin typeface="+mj-lt"/>
                      </a:endParaRPr>
                    </a:p>
                  </a:txBody>
                  <a:tcPr/>
                </a:tc>
                <a:extLst>
                  <a:ext uri="{0D108BD9-81ED-4DB2-BD59-A6C34878D82A}">
                    <a16:rowId xmlns:a16="http://schemas.microsoft.com/office/drawing/2014/main" val="694374713"/>
                  </a:ext>
                </a:extLst>
              </a:tr>
              <a:tr h="370840">
                <a:tc>
                  <a:txBody>
                    <a:bodyPr/>
                    <a:lstStyle/>
                    <a:p>
                      <a:r>
                        <a:rPr lang="en-PH" sz="2800" dirty="0">
                          <a:latin typeface="+mj-lt"/>
                        </a:rPr>
                        <a:t>2.</a:t>
                      </a: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dirty="0">
                        <a:latin typeface="+mj-lt"/>
                      </a:endParaRPr>
                    </a:p>
                  </a:txBody>
                  <a:tcPr/>
                </a:tc>
                <a:tc>
                  <a:txBody>
                    <a:bodyPr/>
                    <a:lstStyle/>
                    <a:p>
                      <a:endParaRPr lang="en-PH" sz="2800" dirty="0">
                        <a:latin typeface="+mj-lt"/>
                      </a:endParaRPr>
                    </a:p>
                  </a:txBody>
                  <a:tcPr/>
                </a:tc>
                <a:extLst>
                  <a:ext uri="{0D108BD9-81ED-4DB2-BD59-A6C34878D82A}">
                    <a16:rowId xmlns:a16="http://schemas.microsoft.com/office/drawing/2014/main" val="3169060433"/>
                  </a:ext>
                </a:extLst>
              </a:tr>
              <a:tr h="370840">
                <a:tc>
                  <a:txBody>
                    <a:bodyPr/>
                    <a:lstStyle/>
                    <a:p>
                      <a:r>
                        <a:rPr lang="en-PH" sz="2800" dirty="0">
                          <a:latin typeface="+mj-lt"/>
                        </a:rPr>
                        <a:t>3.</a:t>
                      </a: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dirty="0">
                        <a:latin typeface="+mj-lt"/>
                      </a:endParaRPr>
                    </a:p>
                  </a:txBody>
                  <a:tcPr/>
                </a:tc>
                <a:extLst>
                  <a:ext uri="{0D108BD9-81ED-4DB2-BD59-A6C34878D82A}">
                    <a16:rowId xmlns:a16="http://schemas.microsoft.com/office/drawing/2014/main" val="3377383015"/>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240875"/>
            <a:ext cx="10308682" cy="1151965"/>
          </a:xfrm>
        </p:spPr>
        <p:txBody>
          <a:bodyPr>
            <a:normAutofit/>
          </a:bodyPr>
          <a:lstStyle/>
          <a:p>
            <a:r>
              <a:rPr lang="en-PH" b="1" dirty="0">
                <a:solidFill>
                  <a:schemeClr val="tx1"/>
                </a:solidFill>
              </a:rPr>
              <a:t>Activity</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594360" y="2057400"/>
            <a:ext cx="11597640" cy="1950720"/>
          </a:xfrm>
          <a:prstGeom prst="rect">
            <a:avLst/>
          </a:prstGeom>
        </p:spPr>
        <p:txBody>
          <a:bodyPr>
            <a:noAutofit/>
          </a:bodyPr>
          <a:lstStyle/>
          <a:p>
            <a:pPr>
              <a:buFont typeface="Wingdings" panose="05000000000000000000" pitchFamily="2" charset="2"/>
              <a:buChar char="q"/>
            </a:pPr>
            <a:r>
              <a:rPr lang="en-US" spc="-85" dirty="0">
                <a:latin typeface="+mj-lt"/>
                <a:cs typeface="Verdana"/>
              </a:rPr>
              <a:t> </a:t>
            </a:r>
            <a:r>
              <a:rPr lang="en-US" b="1" i="1" spc="-85" dirty="0">
                <a:latin typeface="+mj-lt"/>
                <a:cs typeface="Verdana"/>
              </a:rPr>
              <a:t>Research Topics and Conditions</a:t>
            </a:r>
          </a:p>
          <a:p>
            <a:pPr>
              <a:buFont typeface="Wingdings" panose="05000000000000000000" pitchFamily="2" charset="2"/>
              <a:buChar char="q"/>
            </a:pPr>
            <a:endParaRPr lang="en-US" sz="1000" spc="-85" dirty="0">
              <a:latin typeface="+mj-lt"/>
              <a:cs typeface="Verdana"/>
            </a:endParaRPr>
          </a:p>
          <a:p>
            <a:pPr marL="914400" lvl="1" indent="-457200">
              <a:buFont typeface="+mj-lt"/>
              <a:buAutoNum type="arabicPeriod"/>
            </a:pPr>
            <a:r>
              <a:rPr lang="en-US" sz="2800" spc="-85" dirty="0">
                <a:latin typeface="+mj-lt"/>
                <a:cs typeface="Verdana"/>
              </a:rPr>
              <a:t>Effectiveness of buddy system in improving test scores in Math 5. (</a:t>
            </a:r>
            <a:r>
              <a:rPr lang="en-US" sz="2800" dirty="0"/>
              <a:t>There are 5 sections, the researcher has to choose only two heterogeneous sections. Drawing of lots is employed) 	</a:t>
            </a:r>
          </a:p>
          <a:p>
            <a:pPr marL="914400" lvl="1" indent="-457200">
              <a:buNone/>
            </a:pPr>
            <a:r>
              <a:rPr lang="en-US" sz="2800" dirty="0"/>
              <a:t>	</a:t>
            </a:r>
          </a:p>
          <a:p>
            <a:pPr marL="914400" lvl="1" indent="-457200">
              <a:buNone/>
            </a:pPr>
            <a:endParaRPr lang="en-US" sz="2800" dirty="0"/>
          </a:p>
        </p:txBody>
      </p:sp>
      <p:sp>
        <p:nvSpPr>
          <p:cNvPr id="11" name="object 5">
            <a:extLst>
              <a:ext uri="{FF2B5EF4-FFF2-40B4-BE49-F238E27FC236}">
                <a16:creationId xmlns:a16="http://schemas.microsoft.com/office/drawing/2014/main" id="{D4DA184F-2A8C-4BBC-BDBD-701E3D21EB91}"/>
              </a:ext>
            </a:extLst>
          </p:cNvPr>
          <p:cNvSpPr/>
          <p:nvPr/>
        </p:nvSpPr>
        <p:spPr>
          <a:xfrm>
            <a:off x="822960" y="134947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2" name="Table 1">
            <a:extLst>
              <a:ext uri="{FF2B5EF4-FFF2-40B4-BE49-F238E27FC236}">
                <a16:creationId xmlns:a16="http://schemas.microsoft.com/office/drawing/2014/main" id="{8C6CCC37-B97C-4ACC-8946-CB858CCE5DAD}"/>
              </a:ext>
            </a:extLst>
          </p:cNvPr>
          <p:cNvGraphicFramePr>
            <a:graphicFrameLocks noGrp="1"/>
          </p:cNvGraphicFramePr>
          <p:nvPr>
            <p:extLst>
              <p:ext uri="{D42A27DB-BD31-4B8C-83A1-F6EECF244321}">
                <p14:modId xmlns:p14="http://schemas.microsoft.com/office/powerpoint/2010/main" val="300562105"/>
              </p:ext>
            </p:extLst>
          </p:nvPr>
        </p:nvGraphicFramePr>
        <p:xfrm>
          <a:off x="57955" y="4047405"/>
          <a:ext cx="12076090" cy="2316480"/>
        </p:xfrm>
        <a:graphic>
          <a:graphicData uri="http://schemas.openxmlformats.org/drawingml/2006/table">
            <a:tbl>
              <a:tblPr firstRow="1" bandRow="1">
                <a:tableStyleId>{5C22544A-7EE6-4342-B048-85BDC9FD1C3A}</a:tableStyleId>
              </a:tblPr>
              <a:tblGrid>
                <a:gridCol w="1773850">
                  <a:extLst>
                    <a:ext uri="{9D8B030D-6E8A-4147-A177-3AD203B41FA5}">
                      <a16:colId xmlns:a16="http://schemas.microsoft.com/office/drawing/2014/main" val="15007826"/>
                    </a:ext>
                  </a:extLst>
                </a:gridCol>
                <a:gridCol w="2103120">
                  <a:extLst>
                    <a:ext uri="{9D8B030D-6E8A-4147-A177-3AD203B41FA5}">
                      <a16:colId xmlns:a16="http://schemas.microsoft.com/office/drawing/2014/main" val="2113545247"/>
                    </a:ext>
                  </a:extLst>
                </a:gridCol>
                <a:gridCol w="1992039">
                  <a:extLst>
                    <a:ext uri="{9D8B030D-6E8A-4147-A177-3AD203B41FA5}">
                      <a16:colId xmlns:a16="http://schemas.microsoft.com/office/drawing/2014/main" val="3911503358"/>
                    </a:ext>
                  </a:extLst>
                </a:gridCol>
                <a:gridCol w="2181718">
                  <a:extLst>
                    <a:ext uri="{9D8B030D-6E8A-4147-A177-3AD203B41FA5}">
                      <a16:colId xmlns:a16="http://schemas.microsoft.com/office/drawing/2014/main" val="3255991026"/>
                    </a:ext>
                  </a:extLst>
                </a:gridCol>
                <a:gridCol w="2272763">
                  <a:extLst>
                    <a:ext uri="{9D8B030D-6E8A-4147-A177-3AD203B41FA5}">
                      <a16:colId xmlns:a16="http://schemas.microsoft.com/office/drawing/2014/main" val="1456002691"/>
                    </a:ext>
                  </a:extLst>
                </a:gridCol>
                <a:gridCol w="1752600">
                  <a:extLst>
                    <a:ext uri="{9D8B030D-6E8A-4147-A177-3AD203B41FA5}">
                      <a16:colId xmlns:a16="http://schemas.microsoft.com/office/drawing/2014/main" val="847912477"/>
                    </a:ext>
                  </a:extLst>
                </a:gridCol>
              </a:tblGrid>
              <a:tr h="370840">
                <a:tc>
                  <a:txBody>
                    <a:bodyPr/>
                    <a:lstStyle/>
                    <a:p>
                      <a:pPr algn="ctr"/>
                      <a:r>
                        <a:rPr lang="en-PH" sz="2800" b="0" dirty="0">
                          <a:solidFill>
                            <a:schemeClr val="tx1"/>
                          </a:solidFill>
                          <a:latin typeface="+mj-lt"/>
                          <a:ea typeface="Verdana" panose="020B0604030504040204" pitchFamily="34" charset="0"/>
                        </a:rPr>
                        <a:t>Research Question</a:t>
                      </a:r>
                    </a:p>
                  </a:txBody>
                  <a:tcPr/>
                </a:tc>
                <a:tc>
                  <a:txBody>
                    <a:bodyPr/>
                    <a:lstStyle/>
                    <a:p>
                      <a:pPr algn="ctr"/>
                      <a:r>
                        <a:rPr lang="en-PH" sz="2800" b="0" dirty="0">
                          <a:solidFill>
                            <a:schemeClr val="tx1"/>
                          </a:solidFill>
                          <a:latin typeface="+mj-lt"/>
                          <a:ea typeface="Verdana" panose="020B0604030504040204" pitchFamily="34" charset="0"/>
                        </a:rPr>
                        <a:t>Hypotheses</a:t>
                      </a:r>
                    </a:p>
                    <a:p>
                      <a:pPr algn="ctr"/>
                      <a:r>
                        <a:rPr lang="en-PH" sz="2800" b="0" dirty="0">
                          <a:solidFill>
                            <a:schemeClr val="tx1"/>
                          </a:solidFill>
                          <a:latin typeface="+mj-lt"/>
                          <a:ea typeface="Verdana" panose="020B0604030504040204" pitchFamily="34" charset="0"/>
                        </a:rPr>
                        <a:t>(Ho and Ha)</a:t>
                      </a:r>
                    </a:p>
                  </a:txBody>
                  <a:tcPr/>
                </a:tc>
                <a:tc>
                  <a:txBody>
                    <a:bodyPr/>
                    <a:lstStyle/>
                    <a:p>
                      <a:pPr algn="ctr"/>
                      <a:r>
                        <a:rPr lang="en-PH" sz="2800" b="0" dirty="0">
                          <a:solidFill>
                            <a:schemeClr val="tx1"/>
                          </a:solidFill>
                          <a:latin typeface="+mj-lt"/>
                          <a:ea typeface="Verdana" panose="020B0604030504040204" pitchFamily="34" charset="0"/>
                        </a:rPr>
                        <a:t>Type of  Experiment</a:t>
                      </a:r>
                    </a:p>
                  </a:txBody>
                  <a:tcPr/>
                </a:tc>
                <a:tc>
                  <a:txBody>
                    <a:bodyPr/>
                    <a:lstStyle/>
                    <a:p>
                      <a:pPr algn="ctr"/>
                      <a:r>
                        <a:rPr lang="en-PH" sz="2800" b="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2800" b="0" dirty="0">
                          <a:solidFill>
                            <a:schemeClr val="tx1"/>
                          </a:solidFill>
                          <a:latin typeface="+mj-lt"/>
                          <a:ea typeface="Verdana" panose="020B0604030504040204" pitchFamily="34" charset="0"/>
                        </a:rPr>
                        <a:t>Group/s:</a:t>
                      </a:r>
                    </a:p>
                  </a:txBody>
                  <a:tcPr/>
                </a:tc>
                <a:tc>
                  <a:txBody>
                    <a:bodyPr/>
                    <a:lstStyle/>
                    <a:p>
                      <a:pPr algn="ctr"/>
                      <a:r>
                        <a:rPr lang="en-PH" sz="2800" b="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2754201663"/>
                  </a:ext>
                </a:extLst>
              </a:tr>
              <a:tr h="370840">
                <a:tc>
                  <a:txBody>
                    <a:bodyPr/>
                    <a:lstStyle/>
                    <a:p>
                      <a:r>
                        <a:rPr lang="en-PH" sz="2800" dirty="0">
                          <a:latin typeface="+mj-lt"/>
                        </a:rPr>
                        <a:t>1.</a:t>
                      </a: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dirty="0">
                        <a:latin typeface="+mj-lt"/>
                      </a:endParaRPr>
                    </a:p>
                  </a:txBody>
                  <a:tcPr/>
                </a:tc>
                <a:tc>
                  <a:txBody>
                    <a:bodyPr/>
                    <a:lstStyle/>
                    <a:p>
                      <a:endParaRPr lang="en-PH" sz="2800" dirty="0">
                        <a:latin typeface="+mj-lt"/>
                      </a:endParaRPr>
                    </a:p>
                  </a:txBody>
                  <a:tcPr/>
                </a:tc>
                <a:extLst>
                  <a:ext uri="{0D108BD9-81ED-4DB2-BD59-A6C34878D82A}">
                    <a16:rowId xmlns:a16="http://schemas.microsoft.com/office/drawing/2014/main" val="2867528616"/>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326514-1C61-43FA-9875-3B6D677E91EC}"/>
              </a:ext>
            </a:extLst>
          </p:cNvPr>
          <p:cNvGraphicFramePr>
            <a:graphicFrameLocks noGrp="1"/>
          </p:cNvGraphicFramePr>
          <p:nvPr>
            <p:extLst>
              <p:ext uri="{D42A27DB-BD31-4B8C-83A1-F6EECF244321}">
                <p14:modId xmlns:p14="http://schemas.microsoft.com/office/powerpoint/2010/main" val="4045323347"/>
              </p:ext>
            </p:extLst>
          </p:nvPr>
        </p:nvGraphicFramePr>
        <p:xfrm>
          <a:off x="248920" y="1683825"/>
          <a:ext cx="11744961" cy="3417928"/>
        </p:xfrm>
        <a:graphic>
          <a:graphicData uri="http://schemas.openxmlformats.org/drawingml/2006/table">
            <a:tbl>
              <a:tblPr firstRow="1" bandRow="1">
                <a:tableStyleId>{5C22544A-7EE6-4342-B048-85BDC9FD1C3A}</a:tableStyleId>
              </a:tblPr>
              <a:tblGrid>
                <a:gridCol w="2803769">
                  <a:extLst>
                    <a:ext uri="{9D8B030D-6E8A-4147-A177-3AD203B41FA5}">
                      <a16:colId xmlns:a16="http://schemas.microsoft.com/office/drawing/2014/main" val="20000"/>
                    </a:ext>
                  </a:extLst>
                </a:gridCol>
                <a:gridCol w="1899139">
                  <a:extLst>
                    <a:ext uri="{9D8B030D-6E8A-4147-A177-3AD203B41FA5}">
                      <a16:colId xmlns:a16="http://schemas.microsoft.com/office/drawing/2014/main" val="20001"/>
                    </a:ext>
                  </a:extLst>
                </a:gridCol>
                <a:gridCol w="2025747">
                  <a:extLst>
                    <a:ext uri="{9D8B030D-6E8A-4147-A177-3AD203B41FA5}">
                      <a16:colId xmlns:a16="http://schemas.microsoft.com/office/drawing/2014/main" val="20002"/>
                    </a:ext>
                  </a:extLst>
                </a:gridCol>
                <a:gridCol w="1983545">
                  <a:extLst>
                    <a:ext uri="{9D8B030D-6E8A-4147-A177-3AD203B41FA5}">
                      <a16:colId xmlns:a16="http://schemas.microsoft.com/office/drawing/2014/main" val="20003"/>
                    </a:ext>
                  </a:extLst>
                </a:gridCol>
                <a:gridCol w="1325880">
                  <a:extLst>
                    <a:ext uri="{9D8B030D-6E8A-4147-A177-3AD203B41FA5}">
                      <a16:colId xmlns:a16="http://schemas.microsoft.com/office/drawing/2014/main" val="20004"/>
                    </a:ext>
                  </a:extLst>
                </a:gridCol>
                <a:gridCol w="1706881">
                  <a:extLst>
                    <a:ext uri="{9D8B030D-6E8A-4147-A177-3AD203B41FA5}">
                      <a16:colId xmlns:a16="http://schemas.microsoft.com/office/drawing/2014/main" val="20005"/>
                    </a:ext>
                  </a:extLst>
                </a:gridCol>
              </a:tblGrid>
              <a:tr h="1197968">
                <a:tc>
                  <a:txBody>
                    <a:bodyPr/>
                    <a:lstStyle/>
                    <a:p>
                      <a:pPr algn="ctr"/>
                      <a:r>
                        <a:rPr lang="en-PH" sz="1800" dirty="0">
                          <a:solidFill>
                            <a:schemeClr val="tx1"/>
                          </a:solidFill>
                          <a:latin typeface="+mj-lt"/>
                          <a:ea typeface="Verdana" panose="020B0604030504040204" pitchFamily="34" charset="0"/>
                        </a:rPr>
                        <a:t>Research Questions</a:t>
                      </a:r>
                    </a:p>
                  </a:txBody>
                  <a:tcPr/>
                </a:tc>
                <a:tc>
                  <a:txBody>
                    <a:bodyPr/>
                    <a:lstStyle/>
                    <a:p>
                      <a:pPr algn="ctr"/>
                      <a:r>
                        <a:rPr lang="en-PH" sz="1800" dirty="0">
                          <a:solidFill>
                            <a:schemeClr val="tx1"/>
                          </a:solidFill>
                          <a:latin typeface="+mj-lt"/>
                          <a:ea typeface="Verdana" panose="020B0604030504040204" pitchFamily="34" charset="0"/>
                        </a:rPr>
                        <a:t>Hypotheses</a:t>
                      </a:r>
                    </a:p>
                    <a:p>
                      <a:pPr algn="ctr"/>
                      <a:r>
                        <a:rPr lang="en-PH" sz="1800" dirty="0">
                          <a:solidFill>
                            <a:schemeClr val="tx1"/>
                          </a:solidFill>
                          <a:latin typeface="+mj-lt"/>
                          <a:ea typeface="Verdana" panose="020B0604030504040204" pitchFamily="34" charset="0"/>
                        </a:rPr>
                        <a:t>(Ho and Ha)</a:t>
                      </a:r>
                    </a:p>
                  </a:txBody>
                  <a:tcPr/>
                </a:tc>
                <a:tc>
                  <a:txBody>
                    <a:bodyPr/>
                    <a:lstStyle/>
                    <a:p>
                      <a:pPr algn="ctr"/>
                      <a:r>
                        <a:rPr lang="en-PH" sz="1800" dirty="0">
                          <a:solidFill>
                            <a:schemeClr val="tx1"/>
                          </a:solidFill>
                          <a:latin typeface="+mj-lt"/>
                          <a:ea typeface="Verdana" panose="020B0604030504040204" pitchFamily="34" charset="0"/>
                        </a:rPr>
                        <a:t>Type of  Experiment</a:t>
                      </a:r>
                    </a:p>
                  </a:txBody>
                  <a:tcPr/>
                </a:tc>
                <a:tc>
                  <a:txBody>
                    <a:bodyPr/>
                    <a:lstStyle/>
                    <a:p>
                      <a:pPr algn="ctr"/>
                      <a:r>
                        <a:rPr lang="en-PH" sz="180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1800" dirty="0">
                          <a:solidFill>
                            <a:schemeClr val="tx1"/>
                          </a:solidFill>
                          <a:latin typeface="+mj-lt"/>
                          <a:ea typeface="Verdana" panose="020B0604030504040204" pitchFamily="34" charset="0"/>
                        </a:rPr>
                        <a:t>Group/s:</a:t>
                      </a:r>
                    </a:p>
                  </a:txBody>
                  <a:tcPr/>
                </a:tc>
                <a:tc>
                  <a:txBody>
                    <a:bodyPr/>
                    <a:lstStyle/>
                    <a:p>
                      <a:pPr algn="ctr"/>
                      <a:r>
                        <a:rPr lang="en-PH" sz="180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10000"/>
                  </a:ext>
                </a:extLst>
              </a:tr>
              <a:tr h="1997352">
                <a:tc>
                  <a:txBody>
                    <a:bodyPr/>
                    <a:lstStyle/>
                    <a:p>
                      <a:pPr marL="50800" marR="137795">
                        <a:lnSpc>
                          <a:spcPct val="100000"/>
                        </a:lnSpc>
                        <a:spcBef>
                          <a:spcPts val="200"/>
                        </a:spcBef>
                      </a:pPr>
                      <a:r>
                        <a:rPr lang="en-PH" sz="2400" spc="-90" dirty="0">
                          <a:latin typeface="+mj-lt"/>
                          <a:ea typeface="Verdana" panose="020B0604030504040204" pitchFamily="34" charset="0"/>
                          <a:cs typeface="Verdana"/>
                        </a:rPr>
                        <a:t>1. What is the Grade 5 learners’ test scores in Mathematics before and after using buddy system? </a:t>
                      </a:r>
                      <a:endParaRPr sz="2400" dirty="0">
                        <a:latin typeface="+mj-lt"/>
                        <a:ea typeface="Verdana" panose="020B0604030504040204" pitchFamily="34" charset="0"/>
                        <a:cs typeface="Verdana"/>
                      </a:endParaRPr>
                    </a:p>
                  </a:txBody>
                  <a:tcPr marL="0" marR="0" marT="25400" marB="0"/>
                </a:tc>
                <a:tc>
                  <a:txBody>
                    <a:bodyPr/>
                    <a:lstStyle/>
                    <a:p>
                      <a:pPr marL="50165" marR="127635">
                        <a:lnSpc>
                          <a:spcPct val="100000"/>
                        </a:lnSpc>
                        <a:spcBef>
                          <a:spcPts val="200"/>
                        </a:spcBef>
                      </a:pPr>
                      <a:r>
                        <a:rPr lang="en-US" sz="2400" dirty="0">
                          <a:latin typeface="+mj-lt"/>
                          <a:ea typeface="Verdana" panose="020B0604030504040204" pitchFamily="34" charset="0"/>
                          <a:cs typeface="Verdana"/>
                        </a:rPr>
                        <a:t>Descriptive in nature, no hypothesis</a:t>
                      </a:r>
                      <a:endParaRPr sz="2400" dirty="0">
                        <a:latin typeface="+mj-lt"/>
                        <a:ea typeface="Verdana" panose="020B0604030504040204" pitchFamily="34" charset="0"/>
                        <a:cs typeface="Verdana"/>
                      </a:endParaRPr>
                    </a:p>
                  </a:txBody>
                  <a:tcPr marL="0" marR="0" marT="25400" marB="0"/>
                </a:tc>
                <a:tc>
                  <a:txBody>
                    <a:bodyPr/>
                    <a:lstStyle/>
                    <a:p>
                      <a:pPr marL="169545" marR="162560" indent="224154">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50165" marR="120650">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50165" marR="92075">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50165" marR="136525">
                        <a:lnSpc>
                          <a:spcPct val="100000"/>
                        </a:lnSpc>
                        <a:spcBef>
                          <a:spcPts val="200"/>
                        </a:spcBef>
                      </a:pPr>
                      <a:endParaRPr sz="18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649588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326514-1C61-43FA-9875-3B6D677E91EC}"/>
              </a:ext>
            </a:extLst>
          </p:cNvPr>
          <p:cNvGraphicFramePr>
            <a:graphicFrameLocks noGrp="1"/>
          </p:cNvGraphicFramePr>
          <p:nvPr>
            <p:extLst>
              <p:ext uri="{D42A27DB-BD31-4B8C-83A1-F6EECF244321}">
                <p14:modId xmlns:p14="http://schemas.microsoft.com/office/powerpoint/2010/main" val="1008510355"/>
              </p:ext>
            </p:extLst>
          </p:nvPr>
        </p:nvGraphicFramePr>
        <p:xfrm>
          <a:off x="248920" y="1849120"/>
          <a:ext cx="11744961" cy="4277360"/>
        </p:xfrm>
        <a:graphic>
          <a:graphicData uri="http://schemas.openxmlformats.org/drawingml/2006/table">
            <a:tbl>
              <a:tblPr firstRow="1" bandRow="1">
                <a:tableStyleId>{5C22544A-7EE6-4342-B048-85BDC9FD1C3A}</a:tableStyleId>
              </a:tblPr>
              <a:tblGrid>
                <a:gridCol w="1801858">
                  <a:extLst>
                    <a:ext uri="{9D8B030D-6E8A-4147-A177-3AD203B41FA5}">
                      <a16:colId xmlns:a16="http://schemas.microsoft.com/office/drawing/2014/main" val="20000"/>
                    </a:ext>
                  </a:extLst>
                </a:gridCol>
                <a:gridCol w="1985991">
                  <a:extLst>
                    <a:ext uri="{9D8B030D-6E8A-4147-A177-3AD203B41FA5}">
                      <a16:colId xmlns:a16="http://schemas.microsoft.com/office/drawing/2014/main" val="20001"/>
                    </a:ext>
                  </a:extLst>
                </a:gridCol>
                <a:gridCol w="1920230">
                  <a:extLst>
                    <a:ext uri="{9D8B030D-6E8A-4147-A177-3AD203B41FA5}">
                      <a16:colId xmlns:a16="http://schemas.microsoft.com/office/drawing/2014/main" val="20002"/>
                    </a:ext>
                  </a:extLst>
                </a:gridCol>
                <a:gridCol w="2121895">
                  <a:extLst>
                    <a:ext uri="{9D8B030D-6E8A-4147-A177-3AD203B41FA5}">
                      <a16:colId xmlns:a16="http://schemas.microsoft.com/office/drawing/2014/main" val="20003"/>
                    </a:ext>
                  </a:extLst>
                </a:gridCol>
                <a:gridCol w="2208106">
                  <a:extLst>
                    <a:ext uri="{9D8B030D-6E8A-4147-A177-3AD203B41FA5}">
                      <a16:colId xmlns:a16="http://schemas.microsoft.com/office/drawing/2014/main" val="20004"/>
                    </a:ext>
                  </a:extLst>
                </a:gridCol>
                <a:gridCol w="1706881">
                  <a:extLst>
                    <a:ext uri="{9D8B030D-6E8A-4147-A177-3AD203B41FA5}">
                      <a16:colId xmlns:a16="http://schemas.microsoft.com/office/drawing/2014/main" val="20005"/>
                    </a:ext>
                  </a:extLst>
                </a:gridCol>
              </a:tblGrid>
              <a:tr h="1197968">
                <a:tc>
                  <a:txBody>
                    <a:bodyPr/>
                    <a:lstStyle/>
                    <a:p>
                      <a:pPr algn="ctr"/>
                      <a:r>
                        <a:rPr lang="en-PH" sz="1800" dirty="0">
                          <a:solidFill>
                            <a:schemeClr val="tx1"/>
                          </a:solidFill>
                          <a:latin typeface="+mj-lt"/>
                          <a:ea typeface="Verdana" panose="020B0604030504040204" pitchFamily="34" charset="0"/>
                        </a:rPr>
                        <a:t>Research Questions</a:t>
                      </a:r>
                    </a:p>
                  </a:txBody>
                  <a:tcPr/>
                </a:tc>
                <a:tc>
                  <a:txBody>
                    <a:bodyPr/>
                    <a:lstStyle/>
                    <a:p>
                      <a:pPr algn="ctr"/>
                      <a:r>
                        <a:rPr lang="en-PH" sz="1800" dirty="0">
                          <a:solidFill>
                            <a:schemeClr val="tx1"/>
                          </a:solidFill>
                          <a:latin typeface="+mj-lt"/>
                          <a:ea typeface="Verdana" panose="020B0604030504040204" pitchFamily="34" charset="0"/>
                        </a:rPr>
                        <a:t>Hypotheses</a:t>
                      </a:r>
                    </a:p>
                    <a:p>
                      <a:pPr algn="ctr"/>
                      <a:r>
                        <a:rPr lang="en-PH" sz="1800" dirty="0">
                          <a:solidFill>
                            <a:schemeClr val="tx1"/>
                          </a:solidFill>
                          <a:latin typeface="+mj-lt"/>
                          <a:ea typeface="Verdana" panose="020B0604030504040204" pitchFamily="34" charset="0"/>
                        </a:rPr>
                        <a:t>(Ho and Ha)</a:t>
                      </a:r>
                    </a:p>
                  </a:txBody>
                  <a:tcPr/>
                </a:tc>
                <a:tc>
                  <a:txBody>
                    <a:bodyPr/>
                    <a:lstStyle/>
                    <a:p>
                      <a:pPr algn="ctr"/>
                      <a:r>
                        <a:rPr lang="en-PH" sz="1800" dirty="0">
                          <a:solidFill>
                            <a:schemeClr val="tx1"/>
                          </a:solidFill>
                          <a:latin typeface="+mj-lt"/>
                          <a:ea typeface="Verdana" panose="020B0604030504040204" pitchFamily="34" charset="0"/>
                        </a:rPr>
                        <a:t>Type of  Experiment</a:t>
                      </a:r>
                    </a:p>
                  </a:txBody>
                  <a:tcPr/>
                </a:tc>
                <a:tc>
                  <a:txBody>
                    <a:bodyPr/>
                    <a:lstStyle/>
                    <a:p>
                      <a:pPr algn="ctr"/>
                      <a:r>
                        <a:rPr lang="en-PH" sz="180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1800" dirty="0">
                          <a:solidFill>
                            <a:schemeClr val="tx1"/>
                          </a:solidFill>
                          <a:latin typeface="+mj-lt"/>
                          <a:ea typeface="Verdana" panose="020B0604030504040204" pitchFamily="34" charset="0"/>
                        </a:rPr>
                        <a:t>Group/s:</a:t>
                      </a:r>
                    </a:p>
                  </a:txBody>
                  <a:tcPr/>
                </a:tc>
                <a:tc>
                  <a:txBody>
                    <a:bodyPr/>
                    <a:lstStyle/>
                    <a:p>
                      <a:pPr algn="ctr"/>
                      <a:r>
                        <a:rPr lang="en-PH" sz="180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10000"/>
                  </a:ext>
                </a:extLst>
              </a:tr>
              <a:tr h="3079392">
                <a:tc>
                  <a:txBody>
                    <a:bodyPr/>
                    <a:lstStyle/>
                    <a:p>
                      <a:pPr marL="50800" marR="137795">
                        <a:lnSpc>
                          <a:spcPct val="100000"/>
                        </a:lnSpc>
                        <a:spcBef>
                          <a:spcPts val="200"/>
                        </a:spcBef>
                      </a:pPr>
                      <a:r>
                        <a:rPr lang="en-US" sz="1800" dirty="0">
                          <a:latin typeface="+mj-lt"/>
                          <a:ea typeface="Verdana" panose="020B0604030504040204" pitchFamily="34" charset="0"/>
                          <a:cs typeface="Verdana"/>
                        </a:rPr>
                        <a:t>2. </a:t>
                      </a:r>
                      <a:r>
                        <a:rPr lang="en-US" sz="1800" kern="1200" spc="-90" dirty="0">
                          <a:solidFill>
                            <a:schemeClr val="dk1"/>
                          </a:solidFill>
                          <a:latin typeface="+mn-lt"/>
                          <a:ea typeface="Verdana" panose="020B0604030504040204" pitchFamily="34" charset="0"/>
                          <a:cs typeface="Verdana"/>
                        </a:rPr>
                        <a:t>Is </a:t>
                      </a:r>
                      <a:r>
                        <a:rPr lang="en-US" sz="1800" kern="1200" spc="-10" dirty="0">
                          <a:solidFill>
                            <a:schemeClr val="dk1"/>
                          </a:solidFill>
                          <a:latin typeface="+mn-lt"/>
                          <a:ea typeface="Verdana" panose="020B0604030504040204" pitchFamily="34" charset="0"/>
                          <a:cs typeface="Verdana"/>
                        </a:rPr>
                        <a:t>the </a:t>
                      </a:r>
                      <a:r>
                        <a:rPr lang="en-US" sz="1800" kern="1200" spc="15" dirty="0">
                          <a:solidFill>
                            <a:schemeClr val="dk1"/>
                          </a:solidFill>
                          <a:latin typeface="+mn-lt"/>
                          <a:ea typeface="Verdana" panose="020B0604030504040204" pitchFamily="34" charset="0"/>
                          <a:cs typeface="Verdana"/>
                        </a:rPr>
                        <a:t>buddy  </a:t>
                      </a:r>
                      <a:r>
                        <a:rPr lang="en-US" sz="1800" kern="1200" spc="-25" dirty="0">
                          <a:solidFill>
                            <a:schemeClr val="dk1"/>
                          </a:solidFill>
                          <a:latin typeface="+mn-lt"/>
                          <a:ea typeface="Verdana" panose="020B0604030504040204" pitchFamily="34" charset="0"/>
                          <a:cs typeface="Verdana"/>
                        </a:rPr>
                        <a:t>system  </a:t>
                      </a:r>
                      <a:r>
                        <a:rPr lang="en-US" sz="1800" kern="1200" spc="-5" dirty="0">
                          <a:solidFill>
                            <a:schemeClr val="dk1"/>
                          </a:solidFill>
                          <a:latin typeface="+mn-lt"/>
                          <a:ea typeface="Verdana" panose="020B0604030504040204" pitchFamily="34" charset="0"/>
                          <a:cs typeface="Verdana"/>
                        </a:rPr>
                        <a:t>effective </a:t>
                      </a:r>
                      <a:r>
                        <a:rPr lang="en-US" sz="1800" kern="1200" spc="-25" dirty="0">
                          <a:solidFill>
                            <a:schemeClr val="dk1"/>
                          </a:solidFill>
                          <a:latin typeface="+mn-lt"/>
                          <a:ea typeface="Verdana" panose="020B0604030504040204" pitchFamily="34" charset="0"/>
                          <a:cs typeface="Verdana"/>
                        </a:rPr>
                        <a:t>in  </a:t>
                      </a:r>
                      <a:r>
                        <a:rPr lang="en-US" sz="1800" kern="1200" spc="-10" dirty="0">
                          <a:solidFill>
                            <a:schemeClr val="dk1"/>
                          </a:solidFill>
                          <a:latin typeface="+mn-lt"/>
                          <a:ea typeface="Verdana" panose="020B0604030504040204" pitchFamily="34" charset="0"/>
                          <a:cs typeface="Verdana"/>
                        </a:rPr>
                        <a:t>improving  </a:t>
                      </a:r>
                      <a:r>
                        <a:rPr lang="en-US" sz="1800" kern="1200" spc="-15" dirty="0">
                          <a:solidFill>
                            <a:schemeClr val="dk1"/>
                          </a:solidFill>
                          <a:latin typeface="+mn-lt"/>
                          <a:ea typeface="Verdana" panose="020B0604030504040204" pitchFamily="34" charset="0"/>
                          <a:cs typeface="Verdana"/>
                        </a:rPr>
                        <a:t>test </a:t>
                      </a:r>
                      <a:r>
                        <a:rPr lang="en-US" sz="1800" kern="1200" spc="-10" dirty="0">
                          <a:solidFill>
                            <a:schemeClr val="dk1"/>
                          </a:solidFill>
                          <a:latin typeface="+mn-lt"/>
                          <a:ea typeface="Verdana" panose="020B0604030504040204" pitchFamily="34" charset="0"/>
                          <a:cs typeface="Verdana"/>
                        </a:rPr>
                        <a:t>scores</a:t>
                      </a:r>
                      <a:r>
                        <a:rPr lang="en-US" sz="1800" kern="1200" spc="-165" dirty="0">
                          <a:solidFill>
                            <a:schemeClr val="dk1"/>
                          </a:solidFill>
                          <a:latin typeface="+mn-lt"/>
                          <a:ea typeface="Verdana" panose="020B0604030504040204" pitchFamily="34" charset="0"/>
                          <a:cs typeface="Verdana"/>
                        </a:rPr>
                        <a:t> </a:t>
                      </a:r>
                      <a:r>
                        <a:rPr lang="en-US" sz="1800" kern="1200" spc="-25" dirty="0">
                          <a:solidFill>
                            <a:schemeClr val="dk1"/>
                          </a:solidFill>
                          <a:latin typeface="+mn-lt"/>
                          <a:ea typeface="Verdana" panose="020B0604030504040204" pitchFamily="34" charset="0"/>
                          <a:cs typeface="Verdana"/>
                        </a:rPr>
                        <a:t>in  </a:t>
                      </a:r>
                      <a:r>
                        <a:rPr lang="en-US" sz="1800" kern="1200" spc="-15" dirty="0">
                          <a:solidFill>
                            <a:schemeClr val="dk1"/>
                          </a:solidFill>
                          <a:latin typeface="+mn-lt"/>
                          <a:ea typeface="Verdana" panose="020B0604030504040204" pitchFamily="34" charset="0"/>
                          <a:cs typeface="Verdana"/>
                        </a:rPr>
                        <a:t>Math?</a:t>
                      </a:r>
                      <a:endParaRPr sz="1800" dirty="0">
                        <a:latin typeface="+mj-lt"/>
                        <a:ea typeface="Verdana" panose="020B0604030504040204" pitchFamily="34" charset="0"/>
                        <a:cs typeface="Verdana"/>
                      </a:endParaRPr>
                    </a:p>
                  </a:txBody>
                  <a:tcPr marL="0" marR="0" marT="25400" marB="0"/>
                </a:tc>
                <a:tc>
                  <a:txBody>
                    <a:bodyPr/>
                    <a:lstStyle/>
                    <a:p>
                      <a:pPr marL="50165" marR="127635">
                        <a:lnSpc>
                          <a:spcPct val="100000"/>
                        </a:lnSpc>
                        <a:spcBef>
                          <a:spcPts val="200"/>
                        </a:spcBef>
                      </a:pPr>
                      <a:r>
                        <a:rPr lang="en-US" sz="1800" i="1" kern="1200" spc="-50" dirty="0">
                          <a:solidFill>
                            <a:schemeClr val="dk1"/>
                          </a:solidFill>
                          <a:latin typeface="+mn-lt"/>
                          <a:ea typeface="Verdana" panose="020B0604030504040204" pitchFamily="34" charset="0"/>
                          <a:cs typeface="Verdana"/>
                        </a:rPr>
                        <a:t>Ho:</a:t>
                      </a:r>
                      <a:r>
                        <a:rPr lang="en-US" sz="1800" kern="1200" spc="-50" dirty="0">
                          <a:solidFill>
                            <a:schemeClr val="dk1"/>
                          </a:solidFill>
                          <a:latin typeface="+mn-lt"/>
                          <a:ea typeface="Verdana" panose="020B0604030504040204" pitchFamily="34" charset="0"/>
                          <a:cs typeface="Verdana"/>
                        </a:rPr>
                        <a:t> </a:t>
                      </a:r>
                      <a:r>
                        <a:rPr lang="en-US" sz="1800" kern="1200" spc="-10" dirty="0">
                          <a:solidFill>
                            <a:schemeClr val="dk1"/>
                          </a:solidFill>
                          <a:latin typeface="+mn-lt"/>
                          <a:ea typeface="Verdana" panose="020B0604030504040204" pitchFamily="34" charset="0"/>
                          <a:cs typeface="Verdana"/>
                        </a:rPr>
                        <a:t>The</a:t>
                      </a:r>
                      <a:r>
                        <a:rPr lang="en-US" sz="1800" kern="1200" spc="-130" dirty="0">
                          <a:solidFill>
                            <a:schemeClr val="dk1"/>
                          </a:solidFill>
                          <a:latin typeface="+mn-lt"/>
                          <a:ea typeface="Verdana" panose="020B0604030504040204" pitchFamily="34" charset="0"/>
                          <a:cs typeface="Verdana"/>
                        </a:rPr>
                        <a:t> </a:t>
                      </a:r>
                      <a:r>
                        <a:rPr lang="en-US" sz="1800" kern="1200" spc="15" dirty="0">
                          <a:solidFill>
                            <a:schemeClr val="dk1"/>
                          </a:solidFill>
                          <a:latin typeface="+mn-lt"/>
                          <a:ea typeface="Verdana" panose="020B0604030504040204" pitchFamily="34" charset="0"/>
                          <a:cs typeface="Verdana"/>
                        </a:rPr>
                        <a:t>buddy  </a:t>
                      </a:r>
                      <a:r>
                        <a:rPr lang="en-US" sz="1800" kern="1200" spc="-25" dirty="0">
                          <a:solidFill>
                            <a:schemeClr val="dk1"/>
                          </a:solidFill>
                          <a:latin typeface="+mn-lt"/>
                          <a:ea typeface="Verdana" panose="020B0604030504040204" pitchFamily="34" charset="0"/>
                          <a:cs typeface="Verdana"/>
                        </a:rPr>
                        <a:t>system is </a:t>
                      </a:r>
                      <a:r>
                        <a:rPr lang="en-US" sz="1800" kern="1200" spc="5" dirty="0">
                          <a:solidFill>
                            <a:schemeClr val="dk1"/>
                          </a:solidFill>
                          <a:latin typeface="+mn-lt"/>
                          <a:ea typeface="Verdana" panose="020B0604030504040204" pitchFamily="34" charset="0"/>
                          <a:cs typeface="Verdana"/>
                        </a:rPr>
                        <a:t>not  </a:t>
                      </a:r>
                      <a:r>
                        <a:rPr lang="en-US" sz="1800" kern="1200" spc="-5" dirty="0">
                          <a:solidFill>
                            <a:schemeClr val="dk1"/>
                          </a:solidFill>
                          <a:latin typeface="+mn-lt"/>
                          <a:ea typeface="Verdana" panose="020B0604030504040204" pitchFamily="34" charset="0"/>
                          <a:cs typeface="Verdana"/>
                        </a:rPr>
                        <a:t>effective </a:t>
                      </a:r>
                      <a:r>
                        <a:rPr lang="en-US" sz="1800" kern="1200" spc="-25" dirty="0">
                          <a:solidFill>
                            <a:schemeClr val="dk1"/>
                          </a:solidFill>
                          <a:latin typeface="+mn-lt"/>
                          <a:ea typeface="Verdana" panose="020B0604030504040204" pitchFamily="34" charset="0"/>
                          <a:cs typeface="Verdana"/>
                        </a:rPr>
                        <a:t>in  </a:t>
                      </a:r>
                      <a:r>
                        <a:rPr lang="en-US" sz="1800" kern="1200" spc="-10" dirty="0">
                          <a:solidFill>
                            <a:schemeClr val="dk1"/>
                          </a:solidFill>
                          <a:latin typeface="+mn-lt"/>
                          <a:ea typeface="Verdana" panose="020B0604030504040204" pitchFamily="34" charset="0"/>
                          <a:cs typeface="Verdana"/>
                        </a:rPr>
                        <a:t>improving </a:t>
                      </a:r>
                      <a:r>
                        <a:rPr lang="en-US" sz="1800" kern="1200" spc="-15" dirty="0">
                          <a:solidFill>
                            <a:schemeClr val="dk1"/>
                          </a:solidFill>
                          <a:latin typeface="+mn-lt"/>
                          <a:ea typeface="Verdana" panose="020B0604030504040204" pitchFamily="34" charset="0"/>
                          <a:cs typeface="Verdana"/>
                        </a:rPr>
                        <a:t>test  </a:t>
                      </a:r>
                      <a:r>
                        <a:rPr lang="en-US" sz="1800" kern="1200" spc="-10" dirty="0">
                          <a:solidFill>
                            <a:schemeClr val="dk1"/>
                          </a:solidFill>
                          <a:latin typeface="+mn-lt"/>
                          <a:ea typeface="Verdana" panose="020B0604030504040204" pitchFamily="34" charset="0"/>
                          <a:cs typeface="Verdana"/>
                        </a:rPr>
                        <a:t>scores </a:t>
                      </a:r>
                      <a:r>
                        <a:rPr lang="en-US" sz="1800" kern="1200" spc="-25" dirty="0">
                          <a:solidFill>
                            <a:schemeClr val="dk1"/>
                          </a:solidFill>
                          <a:latin typeface="+mn-lt"/>
                          <a:ea typeface="Verdana" panose="020B0604030504040204" pitchFamily="34" charset="0"/>
                          <a:cs typeface="Verdana"/>
                        </a:rPr>
                        <a:t>in</a:t>
                      </a:r>
                      <a:r>
                        <a:rPr lang="en-US" sz="1800" kern="1200" spc="-135" dirty="0">
                          <a:solidFill>
                            <a:schemeClr val="dk1"/>
                          </a:solidFill>
                          <a:latin typeface="+mn-lt"/>
                          <a:ea typeface="Verdana" panose="020B0604030504040204" pitchFamily="34" charset="0"/>
                          <a:cs typeface="Verdana"/>
                        </a:rPr>
                        <a:t> </a:t>
                      </a:r>
                      <a:r>
                        <a:rPr lang="en-US" sz="1800" kern="1200" spc="-35" dirty="0">
                          <a:solidFill>
                            <a:schemeClr val="dk1"/>
                          </a:solidFill>
                          <a:latin typeface="+mn-lt"/>
                          <a:ea typeface="Verdana" panose="020B0604030504040204" pitchFamily="34" charset="0"/>
                          <a:cs typeface="Verdana"/>
                        </a:rPr>
                        <a:t>Math.</a:t>
                      </a:r>
                      <a:endParaRPr lang="en-US" sz="1800" kern="1200" dirty="0">
                        <a:solidFill>
                          <a:schemeClr val="dk1"/>
                        </a:solidFill>
                        <a:latin typeface="+mn-lt"/>
                        <a:ea typeface="Verdana" panose="020B0604030504040204" pitchFamily="34" charset="0"/>
                        <a:cs typeface="Verdana"/>
                      </a:endParaRPr>
                    </a:p>
                    <a:p>
                      <a:pPr>
                        <a:lnSpc>
                          <a:spcPct val="100000"/>
                        </a:lnSpc>
                        <a:spcBef>
                          <a:spcPts val="50"/>
                        </a:spcBef>
                      </a:pPr>
                      <a:endParaRPr lang="en-US" sz="1800" kern="1200" dirty="0">
                        <a:solidFill>
                          <a:schemeClr val="dk1"/>
                        </a:solidFill>
                        <a:latin typeface="+mn-lt"/>
                        <a:ea typeface="Verdana" panose="020B0604030504040204" pitchFamily="34" charset="0"/>
                        <a:cs typeface="Times New Roman"/>
                      </a:endParaRPr>
                    </a:p>
                    <a:p>
                      <a:pPr marL="50165" marR="426084">
                        <a:lnSpc>
                          <a:spcPct val="100000"/>
                        </a:lnSpc>
                      </a:pPr>
                      <a:r>
                        <a:rPr lang="en-US" sz="1800" i="1" kern="1200" spc="-35" dirty="0">
                          <a:solidFill>
                            <a:schemeClr val="dk1"/>
                          </a:solidFill>
                          <a:latin typeface="+mn-lt"/>
                          <a:ea typeface="Verdana" panose="020B0604030504040204" pitchFamily="34" charset="0"/>
                          <a:cs typeface="Verdana"/>
                        </a:rPr>
                        <a:t>Ha:  </a:t>
                      </a:r>
                      <a:r>
                        <a:rPr lang="en-US" sz="1800" kern="1200" spc="-10" dirty="0">
                          <a:solidFill>
                            <a:schemeClr val="dk1"/>
                          </a:solidFill>
                          <a:latin typeface="+mn-lt"/>
                          <a:ea typeface="Verdana" panose="020B0604030504040204" pitchFamily="34" charset="0"/>
                          <a:cs typeface="Verdana"/>
                        </a:rPr>
                        <a:t>The</a:t>
                      </a:r>
                      <a:r>
                        <a:rPr lang="en-US" sz="1800" kern="1200" spc="-114" dirty="0">
                          <a:solidFill>
                            <a:schemeClr val="dk1"/>
                          </a:solidFill>
                          <a:latin typeface="+mn-lt"/>
                          <a:ea typeface="Verdana" panose="020B0604030504040204" pitchFamily="34" charset="0"/>
                          <a:cs typeface="Verdana"/>
                        </a:rPr>
                        <a:t> </a:t>
                      </a:r>
                      <a:r>
                        <a:rPr lang="en-US" sz="1800" kern="1200" spc="15" dirty="0">
                          <a:solidFill>
                            <a:schemeClr val="dk1"/>
                          </a:solidFill>
                          <a:latin typeface="+mn-lt"/>
                          <a:ea typeface="Verdana" panose="020B0604030504040204" pitchFamily="34" charset="0"/>
                          <a:cs typeface="Verdana"/>
                        </a:rPr>
                        <a:t>buddy  </a:t>
                      </a:r>
                      <a:r>
                        <a:rPr lang="en-US" sz="1800" kern="1200" spc="-25" dirty="0">
                          <a:solidFill>
                            <a:schemeClr val="dk1"/>
                          </a:solidFill>
                          <a:latin typeface="+mn-lt"/>
                          <a:ea typeface="Verdana" panose="020B0604030504040204" pitchFamily="34" charset="0"/>
                          <a:cs typeface="Verdana"/>
                        </a:rPr>
                        <a:t>system is  </a:t>
                      </a:r>
                      <a:r>
                        <a:rPr lang="en-US" sz="1800" kern="1200" spc="-5" dirty="0">
                          <a:solidFill>
                            <a:schemeClr val="dk1"/>
                          </a:solidFill>
                          <a:latin typeface="+mn-lt"/>
                          <a:ea typeface="Verdana" panose="020B0604030504040204" pitchFamily="34" charset="0"/>
                          <a:cs typeface="Verdana"/>
                        </a:rPr>
                        <a:t>effective</a:t>
                      </a:r>
                      <a:r>
                        <a:rPr lang="en-US" sz="1800" kern="1200" spc="-135" dirty="0">
                          <a:solidFill>
                            <a:schemeClr val="dk1"/>
                          </a:solidFill>
                          <a:latin typeface="+mn-lt"/>
                          <a:ea typeface="Verdana" panose="020B0604030504040204" pitchFamily="34" charset="0"/>
                          <a:cs typeface="Verdana"/>
                        </a:rPr>
                        <a:t> </a:t>
                      </a:r>
                      <a:r>
                        <a:rPr lang="en-US" sz="1800" kern="1200" spc="-25" dirty="0">
                          <a:solidFill>
                            <a:schemeClr val="dk1"/>
                          </a:solidFill>
                          <a:latin typeface="+mn-lt"/>
                          <a:ea typeface="Verdana" panose="020B0604030504040204" pitchFamily="34" charset="0"/>
                          <a:cs typeface="Verdana"/>
                        </a:rPr>
                        <a:t>in</a:t>
                      </a:r>
                      <a:endParaRPr lang="en-US" sz="1800" kern="1200" dirty="0">
                        <a:solidFill>
                          <a:schemeClr val="dk1"/>
                        </a:solidFill>
                        <a:latin typeface="+mn-lt"/>
                        <a:ea typeface="Verdana" panose="020B0604030504040204" pitchFamily="34" charset="0"/>
                        <a:cs typeface="Verdana"/>
                      </a:endParaRPr>
                    </a:p>
                    <a:p>
                      <a:pPr marL="50165" marR="186055">
                        <a:lnSpc>
                          <a:spcPct val="100000"/>
                        </a:lnSpc>
                      </a:pPr>
                      <a:r>
                        <a:rPr lang="en-US" sz="1800" kern="1200" spc="-10" dirty="0">
                          <a:solidFill>
                            <a:schemeClr val="dk1"/>
                          </a:solidFill>
                          <a:latin typeface="+mn-lt"/>
                          <a:ea typeface="Verdana" panose="020B0604030504040204" pitchFamily="34" charset="0"/>
                          <a:cs typeface="Verdana"/>
                        </a:rPr>
                        <a:t>improving </a:t>
                      </a:r>
                      <a:r>
                        <a:rPr lang="en-US" sz="1800" kern="1200" spc="-15" dirty="0">
                          <a:solidFill>
                            <a:schemeClr val="dk1"/>
                          </a:solidFill>
                          <a:latin typeface="+mn-lt"/>
                          <a:ea typeface="Verdana" panose="020B0604030504040204" pitchFamily="34" charset="0"/>
                          <a:cs typeface="Verdana"/>
                        </a:rPr>
                        <a:t>test  </a:t>
                      </a:r>
                      <a:r>
                        <a:rPr lang="en-US" sz="1800" kern="1200" spc="-10" dirty="0">
                          <a:solidFill>
                            <a:schemeClr val="dk1"/>
                          </a:solidFill>
                          <a:latin typeface="+mn-lt"/>
                          <a:ea typeface="Verdana" panose="020B0604030504040204" pitchFamily="34" charset="0"/>
                          <a:cs typeface="Verdana"/>
                        </a:rPr>
                        <a:t>scores </a:t>
                      </a:r>
                      <a:r>
                        <a:rPr lang="en-US" sz="1800" kern="1200" spc="-25" dirty="0">
                          <a:solidFill>
                            <a:schemeClr val="dk1"/>
                          </a:solidFill>
                          <a:latin typeface="+mn-lt"/>
                          <a:ea typeface="Verdana" panose="020B0604030504040204" pitchFamily="34" charset="0"/>
                          <a:cs typeface="Verdana"/>
                        </a:rPr>
                        <a:t>in</a:t>
                      </a:r>
                      <a:r>
                        <a:rPr lang="en-US" sz="1800" kern="1200" spc="-160" dirty="0">
                          <a:solidFill>
                            <a:schemeClr val="dk1"/>
                          </a:solidFill>
                          <a:latin typeface="+mn-lt"/>
                          <a:ea typeface="Verdana" panose="020B0604030504040204" pitchFamily="34" charset="0"/>
                          <a:cs typeface="Verdana"/>
                        </a:rPr>
                        <a:t> </a:t>
                      </a:r>
                      <a:r>
                        <a:rPr lang="en-US" sz="1800" kern="1200" spc="-35" dirty="0">
                          <a:solidFill>
                            <a:schemeClr val="dk1"/>
                          </a:solidFill>
                          <a:latin typeface="+mn-lt"/>
                          <a:ea typeface="Verdana" panose="020B0604030504040204" pitchFamily="34" charset="0"/>
                          <a:cs typeface="Verdana"/>
                        </a:rPr>
                        <a:t>Math.</a:t>
                      </a:r>
                      <a:endParaRPr lang="en-US" sz="1800" kern="1200" dirty="0">
                        <a:solidFill>
                          <a:schemeClr val="dk1"/>
                        </a:solidFill>
                        <a:latin typeface="+mn-lt"/>
                        <a:ea typeface="Verdana" panose="020B0604030504040204" pitchFamily="34" charset="0"/>
                        <a:cs typeface="Verdana"/>
                      </a:endParaRPr>
                    </a:p>
                  </a:txBody>
                  <a:tcPr marL="0" marR="0" marT="25400" marB="0"/>
                </a:tc>
                <a:tc>
                  <a:txBody>
                    <a:bodyPr/>
                    <a:lstStyle/>
                    <a:p>
                      <a:pPr marL="169545" marR="162560" indent="224154">
                        <a:lnSpc>
                          <a:spcPct val="100000"/>
                        </a:lnSpc>
                        <a:spcBef>
                          <a:spcPts val="200"/>
                        </a:spcBef>
                      </a:pPr>
                      <a:r>
                        <a:rPr sz="1800" spc="-35" dirty="0">
                          <a:latin typeface="+mj-lt"/>
                          <a:ea typeface="Verdana" panose="020B0604030504040204" pitchFamily="34" charset="0"/>
                          <a:cs typeface="Verdana"/>
                        </a:rPr>
                        <a:t>True  </a:t>
                      </a:r>
                      <a:r>
                        <a:rPr sz="1800" dirty="0">
                          <a:latin typeface="+mj-lt"/>
                          <a:ea typeface="Verdana" panose="020B0604030504040204" pitchFamily="34" charset="0"/>
                          <a:cs typeface="Verdana"/>
                        </a:rPr>
                        <a:t>Experiment</a:t>
                      </a:r>
                    </a:p>
                  </a:txBody>
                  <a:tcPr marL="0" marR="0" marT="25400" marB="0"/>
                </a:tc>
                <a:tc>
                  <a:txBody>
                    <a:bodyPr/>
                    <a:lstStyle/>
                    <a:p>
                      <a:pPr marL="50165" marR="120650">
                        <a:lnSpc>
                          <a:spcPct val="100000"/>
                        </a:lnSpc>
                        <a:spcBef>
                          <a:spcPts val="200"/>
                        </a:spcBef>
                      </a:pPr>
                      <a:r>
                        <a:rPr sz="1800" i="1" spc="-15" dirty="0">
                          <a:latin typeface="+mj-lt"/>
                          <a:ea typeface="Verdana" panose="020B0604030504040204" pitchFamily="34" charset="0"/>
                          <a:cs typeface="Verdana"/>
                        </a:rPr>
                        <a:t>Independent  </a:t>
                      </a:r>
                      <a:r>
                        <a:rPr sz="1800" i="1" spc="-40" dirty="0">
                          <a:latin typeface="+mj-lt"/>
                          <a:ea typeface="Verdana" panose="020B0604030504040204" pitchFamily="34" charset="0"/>
                          <a:cs typeface="Verdana"/>
                        </a:rPr>
                        <a:t>variable:</a:t>
                      </a:r>
                      <a:r>
                        <a:rPr sz="1800" i="1" spc="-145" dirty="0">
                          <a:latin typeface="+mj-lt"/>
                          <a:ea typeface="Verdana" panose="020B0604030504040204" pitchFamily="34" charset="0"/>
                          <a:cs typeface="Verdana"/>
                        </a:rPr>
                        <a:t> </a:t>
                      </a:r>
                      <a:r>
                        <a:rPr lang="en-US" sz="1800" spc="-15" dirty="0">
                          <a:latin typeface="+mj-lt"/>
                          <a:ea typeface="Verdana" panose="020B0604030504040204" pitchFamily="34" charset="0"/>
                          <a:cs typeface="Verdana"/>
                        </a:rPr>
                        <a:t>buddy system</a:t>
                      </a:r>
                      <a:endParaRPr sz="1800" dirty="0">
                        <a:latin typeface="+mj-lt"/>
                        <a:ea typeface="Verdana" panose="020B0604030504040204" pitchFamily="34" charset="0"/>
                        <a:cs typeface="Verdana"/>
                      </a:endParaRPr>
                    </a:p>
                    <a:p>
                      <a:pPr>
                        <a:lnSpc>
                          <a:spcPct val="100000"/>
                        </a:lnSpc>
                        <a:spcBef>
                          <a:spcPts val="50"/>
                        </a:spcBef>
                      </a:pPr>
                      <a:endParaRPr sz="1800" dirty="0">
                        <a:latin typeface="+mj-lt"/>
                        <a:ea typeface="Verdana" panose="020B0604030504040204" pitchFamily="34" charset="0"/>
                        <a:cs typeface="Times New Roman"/>
                      </a:endParaRPr>
                    </a:p>
                    <a:p>
                      <a:pPr marL="50165" marR="196850">
                        <a:lnSpc>
                          <a:spcPct val="100000"/>
                        </a:lnSpc>
                      </a:pPr>
                      <a:r>
                        <a:rPr sz="1800" i="1" dirty="0">
                          <a:latin typeface="+mj-lt"/>
                          <a:ea typeface="Verdana" panose="020B0604030504040204" pitchFamily="34" charset="0"/>
                          <a:cs typeface="Verdana"/>
                        </a:rPr>
                        <a:t>Dependent  </a:t>
                      </a:r>
                      <a:r>
                        <a:rPr sz="1800" i="1" spc="-40" dirty="0">
                          <a:latin typeface="+mj-lt"/>
                          <a:ea typeface="Verdana" panose="020B0604030504040204" pitchFamily="34" charset="0"/>
                          <a:cs typeface="Verdana"/>
                        </a:rPr>
                        <a:t>variable: </a:t>
                      </a:r>
                      <a:r>
                        <a:rPr sz="1800" spc="-15" dirty="0">
                          <a:latin typeface="+mj-lt"/>
                          <a:ea typeface="Verdana" panose="020B0604030504040204" pitchFamily="34" charset="0"/>
                          <a:cs typeface="Verdana"/>
                        </a:rPr>
                        <a:t>test  </a:t>
                      </a:r>
                      <a:r>
                        <a:rPr sz="1800" spc="-10" dirty="0">
                          <a:latin typeface="+mj-lt"/>
                          <a:ea typeface="Verdana" panose="020B0604030504040204" pitchFamily="34" charset="0"/>
                          <a:cs typeface="Verdana"/>
                        </a:rPr>
                        <a:t>scores </a:t>
                      </a:r>
                      <a:r>
                        <a:rPr sz="1800" spc="-25" dirty="0">
                          <a:latin typeface="+mj-lt"/>
                          <a:ea typeface="Verdana" panose="020B0604030504040204" pitchFamily="34" charset="0"/>
                          <a:cs typeface="Verdana"/>
                        </a:rPr>
                        <a:t>in</a:t>
                      </a:r>
                      <a:r>
                        <a:rPr sz="1800" spc="-165" dirty="0">
                          <a:latin typeface="+mj-lt"/>
                          <a:ea typeface="Verdana" panose="020B0604030504040204" pitchFamily="34" charset="0"/>
                          <a:cs typeface="Verdana"/>
                        </a:rPr>
                        <a:t> </a:t>
                      </a:r>
                      <a:r>
                        <a:rPr sz="1800" spc="-10" dirty="0">
                          <a:latin typeface="+mj-lt"/>
                          <a:ea typeface="Verdana" panose="020B0604030504040204" pitchFamily="34" charset="0"/>
                          <a:cs typeface="Verdana"/>
                        </a:rPr>
                        <a:t>Math</a:t>
                      </a:r>
                      <a:endParaRPr sz="1800" dirty="0">
                        <a:latin typeface="+mj-lt"/>
                        <a:ea typeface="Verdana" panose="020B0604030504040204" pitchFamily="34" charset="0"/>
                        <a:cs typeface="Verdana"/>
                      </a:endParaRPr>
                    </a:p>
                  </a:txBody>
                  <a:tcPr marL="0" marR="0" marT="25400" marB="0"/>
                </a:tc>
                <a:tc>
                  <a:txBody>
                    <a:bodyPr/>
                    <a:lstStyle/>
                    <a:p>
                      <a:pPr marL="50165" marR="92075">
                        <a:lnSpc>
                          <a:spcPct val="100000"/>
                        </a:lnSpc>
                        <a:spcBef>
                          <a:spcPts val="200"/>
                        </a:spcBef>
                      </a:pPr>
                      <a:r>
                        <a:rPr sz="1800" i="1" spc="-10" dirty="0">
                          <a:latin typeface="+mj-lt"/>
                          <a:ea typeface="Verdana" panose="020B0604030504040204" pitchFamily="34" charset="0"/>
                          <a:cs typeface="Verdana"/>
                        </a:rPr>
                        <a:t>Experimental  </a:t>
                      </a:r>
                      <a:r>
                        <a:rPr sz="1800" i="1" spc="-30" dirty="0">
                          <a:latin typeface="+mj-lt"/>
                          <a:ea typeface="Verdana" panose="020B0604030504040204" pitchFamily="34" charset="0"/>
                          <a:cs typeface="Verdana"/>
                        </a:rPr>
                        <a:t>group:</a:t>
                      </a:r>
                      <a:r>
                        <a:rPr sz="1800" i="1" spc="-130" dirty="0">
                          <a:latin typeface="+mj-lt"/>
                          <a:ea typeface="Verdana" panose="020B0604030504040204" pitchFamily="34" charset="0"/>
                          <a:cs typeface="Verdana"/>
                        </a:rPr>
                        <a:t> </a:t>
                      </a:r>
                      <a:r>
                        <a:rPr sz="1800" spc="-10" dirty="0">
                          <a:latin typeface="+mj-lt"/>
                          <a:ea typeface="Verdana" panose="020B0604030504040204" pitchFamily="34" charset="0"/>
                          <a:cs typeface="Verdana"/>
                        </a:rPr>
                        <a:t>students  </a:t>
                      </a:r>
                      <a:r>
                        <a:rPr lang="en-US" sz="1800" spc="-10" dirty="0">
                          <a:latin typeface="+mj-lt"/>
                          <a:ea typeface="Verdana" panose="020B0604030504040204" pitchFamily="34" charset="0"/>
                          <a:cs typeface="Verdana"/>
                        </a:rPr>
                        <a:t>who work with a </a:t>
                      </a:r>
                      <a:r>
                        <a:rPr sz="1800" spc="-5" dirty="0">
                          <a:latin typeface="+mj-lt"/>
                          <a:ea typeface="Verdana" panose="020B0604030504040204" pitchFamily="34" charset="0"/>
                          <a:cs typeface="Verdana"/>
                        </a:rPr>
                        <a:t>“buddy” during</a:t>
                      </a:r>
                      <a:r>
                        <a:rPr sz="1800" spc="-75" dirty="0">
                          <a:latin typeface="+mj-lt"/>
                          <a:ea typeface="Verdana" panose="020B0604030504040204" pitchFamily="34" charset="0"/>
                          <a:cs typeface="Verdana"/>
                        </a:rPr>
                        <a:t> </a:t>
                      </a:r>
                      <a:r>
                        <a:rPr sz="1800" spc="-10" dirty="0">
                          <a:latin typeface="+mj-lt"/>
                          <a:ea typeface="Verdana" panose="020B0604030504040204" pitchFamily="34" charset="0"/>
                          <a:cs typeface="Verdana"/>
                        </a:rPr>
                        <a:t>Math</a:t>
                      </a:r>
                      <a:r>
                        <a:rPr lang="en-US" sz="1800" spc="-10" dirty="0">
                          <a:latin typeface="+mj-lt"/>
                          <a:ea typeface="Verdana" panose="020B0604030504040204" pitchFamily="34" charset="0"/>
                          <a:cs typeface="Verdana"/>
                        </a:rPr>
                        <a:t> class</a:t>
                      </a:r>
                      <a:endParaRPr sz="1800" dirty="0">
                        <a:latin typeface="+mj-lt"/>
                        <a:ea typeface="Verdana" panose="020B0604030504040204" pitchFamily="34" charset="0"/>
                        <a:cs typeface="Verdana"/>
                      </a:endParaRPr>
                    </a:p>
                    <a:p>
                      <a:pPr>
                        <a:lnSpc>
                          <a:spcPct val="100000"/>
                        </a:lnSpc>
                        <a:spcBef>
                          <a:spcPts val="50"/>
                        </a:spcBef>
                      </a:pPr>
                      <a:endParaRPr sz="1800" dirty="0">
                        <a:latin typeface="+mj-lt"/>
                        <a:ea typeface="Verdana" panose="020B0604030504040204" pitchFamily="34" charset="0"/>
                        <a:cs typeface="Times New Roman"/>
                      </a:endParaRPr>
                    </a:p>
                    <a:p>
                      <a:pPr marL="50165" marR="169545">
                        <a:lnSpc>
                          <a:spcPct val="100000"/>
                        </a:lnSpc>
                      </a:pPr>
                      <a:r>
                        <a:rPr sz="1800" i="1" dirty="0">
                          <a:latin typeface="+mj-lt"/>
                          <a:ea typeface="Verdana" panose="020B0604030504040204" pitchFamily="34" charset="0"/>
                          <a:cs typeface="Verdana"/>
                        </a:rPr>
                        <a:t>Control</a:t>
                      </a:r>
                      <a:r>
                        <a:rPr sz="1800" i="1" spc="-120" dirty="0">
                          <a:latin typeface="+mj-lt"/>
                          <a:ea typeface="Verdana" panose="020B0604030504040204" pitchFamily="34" charset="0"/>
                          <a:cs typeface="Verdana"/>
                        </a:rPr>
                        <a:t> </a:t>
                      </a:r>
                      <a:r>
                        <a:rPr sz="1800" i="1" spc="-35" dirty="0">
                          <a:latin typeface="+mj-lt"/>
                          <a:ea typeface="Verdana" panose="020B0604030504040204" pitchFamily="34" charset="0"/>
                          <a:cs typeface="Verdana"/>
                        </a:rPr>
                        <a:t>group:  </a:t>
                      </a:r>
                      <a:r>
                        <a:rPr sz="1800" spc="-10" dirty="0">
                          <a:latin typeface="+mj-lt"/>
                          <a:ea typeface="Verdana" panose="020B0604030504040204" pitchFamily="34" charset="0"/>
                          <a:cs typeface="Verdana"/>
                        </a:rPr>
                        <a:t>students </a:t>
                      </a:r>
                      <a:r>
                        <a:rPr lang="en-US" sz="1800" spc="-10" dirty="0">
                          <a:latin typeface="+mj-lt"/>
                          <a:ea typeface="Verdana" panose="020B0604030504040204" pitchFamily="34" charset="0"/>
                          <a:cs typeface="Verdana"/>
                        </a:rPr>
                        <a:t>who </a:t>
                      </a:r>
                      <a:r>
                        <a:rPr sz="1800" spc="-5" dirty="0">
                          <a:latin typeface="+mj-lt"/>
                          <a:ea typeface="Verdana" panose="020B0604030504040204" pitchFamily="34" charset="0"/>
                          <a:cs typeface="Verdana"/>
                        </a:rPr>
                        <a:t>work  </a:t>
                      </a:r>
                      <a:r>
                        <a:rPr sz="1800" spc="5" dirty="0">
                          <a:latin typeface="+mj-lt"/>
                          <a:ea typeface="Verdana" panose="020B0604030504040204" pitchFamily="34" charset="0"/>
                          <a:cs typeface="Verdana"/>
                        </a:rPr>
                        <a:t>on </a:t>
                      </a:r>
                      <a:r>
                        <a:rPr sz="1800" spc="-20" dirty="0">
                          <a:latin typeface="+mj-lt"/>
                          <a:ea typeface="Verdana" panose="020B0604030504040204" pitchFamily="34" charset="0"/>
                          <a:cs typeface="Verdana"/>
                        </a:rPr>
                        <a:t>their </a:t>
                      </a:r>
                      <a:r>
                        <a:rPr sz="1800" spc="5" dirty="0">
                          <a:latin typeface="+mj-lt"/>
                          <a:ea typeface="Verdana" panose="020B0604030504040204" pitchFamily="34" charset="0"/>
                          <a:cs typeface="Verdana"/>
                        </a:rPr>
                        <a:t>own  </a:t>
                      </a:r>
                      <a:r>
                        <a:rPr sz="1800" spc="-5" dirty="0">
                          <a:latin typeface="+mj-lt"/>
                          <a:ea typeface="Verdana" panose="020B0604030504040204" pitchFamily="34" charset="0"/>
                          <a:cs typeface="Verdana"/>
                        </a:rPr>
                        <a:t>during</a:t>
                      </a:r>
                      <a:r>
                        <a:rPr sz="1800" spc="-70" dirty="0">
                          <a:latin typeface="+mj-lt"/>
                          <a:ea typeface="Verdana" panose="020B0604030504040204" pitchFamily="34" charset="0"/>
                          <a:cs typeface="Verdana"/>
                        </a:rPr>
                        <a:t> </a:t>
                      </a:r>
                      <a:r>
                        <a:rPr sz="1800" spc="-10" dirty="0">
                          <a:latin typeface="+mj-lt"/>
                          <a:ea typeface="Verdana" panose="020B0604030504040204" pitchFamily="34" charset="0"/>
                          <a:cs typeface="Verdana"/>
                        </a:rPr>
                        <a:t>Math</a:t>
                      </a:r>
                      <a:r>
                        <a:rPr lang="en-US" sz="1800" spc="-10" dirty="0">
                          <a:latin typeface="+mj-lt"/>
                          <a:ea typeface="Verdana" panose="020B0604030504040204" pitchFamily="34" charset="0"/>
                          <a:cs typeface="Verdana"/>
                        </a:rPr>
                        <a:t> class</a:t>
                      </a:r>
                      <a:endParaRPr sz="1800" dirty="0">
                        <a:latin typeface="+mj-lt"/>
                        <a:ea typeface="Verdana" panose="020B0604030504040204" pitchFamily="34" charset="0"/>
                        <a:cs typeface="Verdana"/>
                      </a:endParaRPr>
                    </a:p>
                  </a:txBody>
                  <a:tcPr marL="0" marR="0" marT="25400" marB="0"/>
                </a:tc>
                <a:tc>
                  <a:txBody>
                    <a:bodyPr/>
                    <a:lstStyle/>
                    <a:p>
                      <a:pPr marL="50165" marR="136525">
                        <a:lnSpc>
                          <a:spcPct val="100000"/>
                        </a:lnSpc>
                        <a:spcBef>
                          <a:spcPts val="200"/>
                        </a:spcBef>
                      </a:pPr>
                      <a:r>
                        <a:rPr lang="en-US" sz="1800" b="0" i="1" spc="-5" dirty="0">
                          <a:latin typeface="+mj-lt"/>
                          <a:ea typeface="Verdana" panose="020B0604030504040204" pitchFamily="34" charset="0"/>
                          <a:cs typeface="Verdana"/>
                        </a:rPr>
                        <a:t>Random Sampling (simple)</a:t>
                      </a:r>
                      <a:endParaRPr sz="18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2326537789"/>
                  </a:ext>
                </a:extLst>
              </a:tr>
            </a:tbl>
          </a:graphicData>
        </a:graphic>
      </p:graphicFrame>
    </p:spTree>
    <p:extLst>
      <p:ext uri="{BB962C8B-B14F-4D97-AF65-F5344CB8AC3E}">
        <p14:creationId xmlns:p14="http://schemas.microsoft.com/office/powerpoint/2010/main" val="191363865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D326514-1C61-43FA-9875-3B6D677E91EC}"/>
              </a:ext>
            </a:extLst>
          </p:cNvPr>
          <p:cNvGraphicFramePr>
            <a:graphicFrameLocks noGrp="1"/>
          </p:cNvGraphicFramePr>
          <p:nvPr>
            <p:extLst>
              <p:ext uri="{D42A27DB-BD31-4B8C-83A1-F6EECF244321}">
                <p14:modId xmlns:p14="http://schemas.microsoft.com/office/powerpoint/2010/main" val="3032121379"/>
              </p:ext>
            </p:extLst>
          </p:nvPr>
        </p:nvGraphicFramePr>
        <p:xfrm>
          <a:off x="53340" y="1393384"/>
          <a:ext cx="12085320" cy="5309620"/>
        </p:xfrm>
        <a:graphic>
          <a:graphicData uri="http://schemas.openxmlformats.org/drawingml/2006/table">
            <a:tbl>
              <a:tblPr firstRow="1" bandRow="1">
                <a:tableStyleId>{5C22544A-7EE6-4342-B048-85BDC9FD1C3A}</a:tableStyleId>
              </a:tblPr>
              <a:tblGrid>
                <a:gridCol w="1856484">
                  <a:extLst>
                    <a:ext uri="{9D8B030D-6E8A-4147-A177-3AD203B41FA5}">
                      <a16:colId xmlns:a16="http://schemas.microsoft.com/office/drawing/2014/main" val="20000"/>
                    </a:ext>
                  </a:extLst>
                </a:gridCol>
                <a:gridCol w="2046198">
                  <a:extLst>
                    <a:ext uri="{9D8B030D-6E8A-4147-A177-3AD203B41FA5}">
                      <a16:colId xmlns:a16="http://schemas.microsoft.com/office/drawing/2014/main" val="20001"/>
                    </a:ext>
                  </a:extLst>
                </a:gridCol>
                <a:gridCol w="3833179">
                  <a:extLst>
                    <a:ext uri="{9D8B030D-6E8A-4147-A177-3AD203B41FA5}">
                      <a16:colId xmlns:a16="http://schemas.microsoft.com/office/drawing/2014/main" val="20002"/>
                    </a:ext>
                  </a:extLst>
                </a:gridCol>
                <a:gridCol w="4349459">
                  <a:extLst>
                    <a:ext uri="{9D8B030D-6E8A-4147-A177-3AD203B41FA5}">
                      <a16:colId xmlns:a16="http://schemas.microsoft.com/office/drawing/2014/main" val="20003"/>
                    </a:ext>
                  </a:extLst>
                </a:gridCol>
              </a:tblGrid>
              <a:tr h="586464">
                <a:tc>
                  <a:txBody>
                    <a:bodyPr/>
                    <a:lstStyle/>
                    <a:p>
                      <a:pPr algn="ctr"/>
                      <a:r>
                        <a:rPr lang="en-PH" sz="1800" dirty="0">
                          <a:solidFill>
                            <a:schemeClr val="tx1"/>
                          </a:solidFill>
                          <a:latin typeface="+mj-lt"/>
                          <a:ea typeface="Verdana" panose="020B0604030504040204" pitchFamily="34" charset="0"/>
                        </a:rPr>
                        <a:t>Research Questions</a:t>
                      </a:r>
                    </a:p>
                  </a:txBody>
                  <a:tcPr/>
                </a:tc>
                <a:tc>
                  <a:txBody>
                    <a:bodyPr/>
                    <a:lstStyle/>
                    <a:p>
                      <a:pPr algn="ctr"/>
                      <a:r>
                        <a:rPr lang="en-PH" sz="1800" dirty="0">
                          <a:solidFill>
                            <a:schemeClr val="tx1"/>
                          </a:solidFill>
                          <a:latin typeface="+mj-lt"/>
                          <a:ea typeface="Verdana" panose="020B0604030504040204" pitchFamily="34" charset="0"/>
                        </a:rPr>
                        <a:t>Participants of the Study</a:t>
                      </a:r>
                    </a:p>
                  </a:txBody>
                  <a:tcPr/>
                </a:tc>
                <a:tc>
                  <a:txBody>
                    <a:bodyPr/>
                    <a:lstStyle/>
                    <a:p>
                      <a:pPr algn="ctr"/>
                      <a:r>
                        <a:rPr lang="en-PH" sz="1800" dirty="0">
                          <a:solidFill>
                            <a:schemeClr val="tx1"/>
                          </a:solidFill>
                          <a:latin typeface="+mj-lt"/>
                          <a:ea typeface="Verdana" panose="020B0604030504040204" pitchFamily="34" charset="0"/>
                        </a:rPr>
                        <a:t>Data gathering Methods/ Instruments to Use </a:t>
                      </a:r>
                    </a:p>
                  </a:txBody>
                  <a:tcPr/>
                </a:tc>
                <a:tc>
                  <a:txBody>
                    <a:bodyPr/>
                    <a:lstStyle/>
                    <a:p>
                      <a:pPr algn="ctr"/>
                      <a:r>
                        <a:rPr lang="en-PH" sz="1800" dirty="0">
                          <a:solidFill>
                            <a:schemeClr val="tx1"/>
                          </a:solidFill>
                          <a:latin typeface="+mj-lt"/>
                          <a:ea typeface="Verdana" panose="020B0604030504040204" pitchFamily="34" charset="0"/>
                        </a:rPr>
                        <a:t>Data Analysis Methods/ Statistics to Use</a:t>
                      </a:r>
                    </a:p>
                  </a:txBody>
                  <a:tcPr/>
                </a:tc>
                <a:extLst>
                  <a:ext uri="{0D108BD9-81ED-4DB2-BD59-A6C34878D82A}">
                    <a16:rowId xmlns:a16="http://schemas.microsoft.com/office/drawing/2014/main" val="10000"/>
                  </a:ext>
                </a:extLst>
              </a:tr>
              <a:tr h="2257419">
                <a:tc>
                  <a:txBody>
                    <a:bodyPr/>
                    <a:lstStyle/>
                    <a:p>
                      <a:pPr marL="50800" marR="137795">
                        <a:lnSpc>
                          <a:spcPct val="100000"/>
                        </a:lnSpc>
                        <a:spcBef>
                          <a:spcPts val="200"/>
                        </a:spcBef>
                      </a:pPr>
                      <a:r>
                        <a:rPr lang="en-PH" sz="2000" spc="-90" dirty="0">
                          <a:latin typeface="+mj-lt"/>
                          <a:ea typeface="Verdana" panose="020B0604030504040204" pitchFamily="34" charset="0"/>
                          <a:cs typeface="Verdana"/>
                        </a:rPr>
                        <a:t>1. </a:t>
                      </a:r>
                      <a:r>
                        <a:rPr lang="en-PH" sz="2000" kern="1200" spc="-90" dirty="0">
                          <a:solidFill>
                            <a:schemeClr val="dk1"/>
                          </a:solidFill>
                          <a:latin typeface="+mn-lt"/>
                          <a:ea typeface="Verdana" panose="020B0604030504040204" pitchFamily="34" charset="0"/>
                          <a:cs typeface="Verdana"/>
                        </a:rPr>
                        <a:t>What is the Grade 5 learners’ test scores in Mathematics before and after using buddy system? </a:t>
                      </a:r>
                      <a:endParaRPr sz="2000" dirty="0">
                        <a:latin typeface="+mj-lt"/>
                        <a:ea typeface="Verdana" panose="020B0604030504040204" pitchFamily="34" charset="0"/>
                        <a:cs typeface="Verdana"/>
                      </a:endParaRPr>
                    </a:p>
                  </a:txBody>
                  <a:tcPr marL="0" marR="0" marT="25400" marB="0"/>
                </a:tc>
                <a:tc rowSpan="2">
                  <a:txBody>
                    <a:bodyPr/>
                    <a:lstStyle/>
                    <a:p>
                      <a:pPr marL="50165" marR="127635">
                        <a:lnSpc>
                          <a:spcPct val="100000"/>
                        </a:lnSpc>
                        <a:spcBef>
                          <a:spcPts val="200"/>
                        </a:spcBef>
                      </a:pPr>
                      <a:r>
                        <a:rPr lang="en-US" sz="2000" dirty="0">
                          <a:latin typeface="+mj-lt"/>
                          <a:ea typeface="Verdana" panose="020B0604030504040204" pitchFamily="34" charset="0"/>
                          <a:cs typeface="Verdana"/>
                        </a:rPr>
                        <a:t>Grade 5 learners</a:t>
                      </a:r>
                      <a:endParaRPr sz="2000" dirty="0">
                        <a:latin typeface="+mj-lt"/>
                        <a:ea typeface="Verdana" panose="020B0604030504040204" pitchFamily="34" charset="0"/>
                        <a:cs typeface="Verdana"/>
                      </a:endParaRPr>
                    </a:p>
                  </a:txBody>
                  <a:tcPr marL="0" marR="0" marT="25400" marB="0"/>
                </a:tc>
                <a:tc rowSpan="2">
                  <a:txBody>
                    <a:bodyPr/>
                    <a:lstStyle/>
                    <a:p>
                      <a:pPr marL="169545" marR="162560" indent="0">
                        <a:lnSpc>
                          <a:spcPct val="100000"/>
                        </a:lnSpc>
                        <a:spcBef>
                          <a:spcPts val="200"/>
                        </a:spcBef>
                        <a:buFont typeface="Arial" panose="020B0604020202020204" pitchFamily="34" charset="0"/>
                        <a:buNone/>
                      </a:pPr>
                      <a:r>
                        <a:rPr lang="en-US" sz="2000" dirty="0">
                          <a:latin typeface="+mj-lt"/>
                          <a:ea typeface="Verdana" panose="020B0604030504040204" pitchFamily="34" charset="0"/>
                          <a:cs typeface="Verdana"/>
                        </a:rPr>
                        <a:t>Any of the following:</a:t>
                      </a:r>
                    </a:p>
                    <a:p>
                      <a:pPr marL="455295" marR="16256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Teacher Made Periodical Test or Summative Test</a:t>
                      </a:r>
                    </a:p>
                    <a:p>
                      <a:pPr marL="455295" marR="16256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Standardized Achievement Test</a:t>
                      </a:r>
                    </a:p>
                  </a:txBody>
                  <a:tcPr marL="0" marR="0" marT="25400" marB="0"/>
                </a:tc>
                <a:tc>
                  <a:txBody>
                    <a:bodyPr/>
                    <a:lstStyle/>
                    <a:p>
                      <a:pPr marL="335915" marR="12065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Mean</a:t>
                      </a:r>
                      <a:endParaRPr sz="20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0001"/>
                  </a:ext>
                </a:extLst>
              </a:tr>
              <a:tr h="2205740">
                <a:tc>
                  <a:txBody>
                    <a:bodyPr/>
                    <a:lstStyle/>
                    <a:p>
                      <a:pPr marL="50800" marR="137795">
                        <a:lnSpc>
                          <a:spcPct val="100000"/>
                        </a:lnSpc>
                        <a:spcBef>
                          <a:spcPts val="200"/>
                        </a:spcBef>
                      </a:pPr>
                      <a:r>
                        <a:rPr lang="en-US" sz="2000" dirty="0">
                          <a:latin typeface="+mj-lt"/>
                          <a:ea typeface="Verdana" panose="020B0604030504040204" pitchFamily="34" charset="0"/>
                          <a:cs typeface="Verdana"/>
                        </a:rPr>
                        <a:t>2. </a:t>
                      </a:r>
                      <a:r>
                        <a:rPr lang="en-US" sz="2000" kern="1200" spc="-90" dirty="0">
                          <a:solidFill>
                            <a:schemeClr val="dk1"/>
                          </a:solidFill>
                          <a:latin typeface="+mn-lt"/>
                          <a:ea typeface="Verdana" panose="020B0604030504040204" pitchFamily="34" charset="0"/>
                          <a:cs typeface="Verdana"/>
                        </a:rPr>
                        <a:t>Is </a:t>
                      </a:r>
                      <a:r>
                        <a:rPr lang="en-US" sz="2000" kern="1200" spc="-10" dirty="0">
                          <a:solidFill>
                            <a:schemeClr val="dk1"/>
                          </a:solidFill>
                          <a:latin typeface="+mn-lt"/>
                          <a:ea typeface="Verdana" panose="020B0604030504040204" pitchFamily="34" charset="0"/>
                          <a:cs typeface="Verdana"/>
                        </a:rPr>
                        <a:t>the </a:t>
                      </a:r>
                      <a:r>
                        <a:rPr lang="en-US" sz="2000" kern="1200" spc="15" dirty="0">
                          <a:solidFill>
                            <a:schemeClr val="dk1"/>
                          </a:solidFill>
                          <a:latin typeface="+mn-lt"/>
                          <a:ea typeface="Verdana" panose="020B0604030504040204" pitchFamily="34" charset="0"/>
                          <a:cs typeface="Verdana"/>
                        </a:rPr>
                        <a:t>buddy  </a:t>
                      </a:r>
                      <a:r>
                        <a:rPr lang="en-US" sz="2000" kern="1200" spc="-25" dirty="0">
                          <a:solidFill>
                            <a:schemeClr val="dk1"/>
                          </a:solidFill>
                          <a:latin typeface="+mn-lt"/>
                          <a:ea typeface="Verdana" panose="020B0604030504040204" pitchFamily="34" charset="0"/>
                          <a:cs typeface="Verdana"/>
                        </a:rPr>
                        <a:t>system  </a:t>
                      </a:r>
                      <a:r>
                        <a:rPr lang="en-US" sz="2000" kern="1200" spc="-5" dirty="0">
                          <a:solidFill>
                            <a:schemeClr val="dk1"/>
                          </a:solidFill>
                          <a:latin typeface="+mn-lt"/>
                          <a:ea typeface="Verdana" panose="020B0604030504040204" pitchFamily="34" charset="0"/>
                          <a:cs typeface="Verdana"/>
                        </a:rPr>
                        <a:t>effective </a:t>
                      </a:r>
                      <a:r>
                        <a:rPr lang="en-US" sz="2000" kern="1200" spc="-25" dirty="0">
                          <a:solidFill>
                            <a:schemeClr val="dk1"/>
                          </a:solidFill>
                          <a:latin typeface="+mn-lt"/>
                          <a:ea typeface="Verdana" panose="020B0604030504040204" pitchFamily="34" charset="0"/>
                          <a:cs typeface="Verdana"/>
                        </a:rPr>
                        <a:t>in  </a:t>
                      </a:r>
                      <a:r>
                        <a:rPr lang="en-US" sz="2000" kern="1200" spc="-10" dirty="0">
                          <a:solidFill>
                            <a:schemeClr val="dk1"/>
                          </a:solidFill>
                          <a:latin typeface="+mn-lt"/>
                          <a:ea typeface="Verdana" panose="020B0604030504040204" pitchFamily="34" charset="0"/>
                          <a:cs typeface="Verdana"/>
                        </a:rPr>
                        <a:t>improving  </a:t>
                      </a:r>
                      <a:r>
                        <a:rPr lang="en-US" sz="2000" kern="1200" spc="-15" dirty="0">
                          <a:solidFill>
                            <a:schemeClr val="dk1"/>
                          </a:solidFill>
                          <a:latin typeface="+mn-lt"/>
                          <a:ea typeface="Verdana" panose="020B0604030504040204" pitchFamily="34" charset="0"/>
                          <a:cs typeface="Verdana"/>
                        </a:rPr>
                        <a:t>test </a:t>
                      </a:r>
                      <a:r>
                        <a:rPr lang="en-US" sz="2000" kern="1200" spc="-10" dirty="0">
                          <a:solidFill>
                            <a:schemeClr val="dk1"/>
                          </a:solidFill>
                          <a:latin typeface="+mn-lt"/>
                          <a:ea typeface="Verdana" panose="020B0604030504040204" pitchFamily="34" charset="0"/>
                          <a:cs typeface="Verdana"/>
                        </a:rPr>
                        <a:t>scores</a:t>
                      </a:r>
                      <a:r>
                        <a:rPr lang="en-US" sz="2000" kern="1200" spc="-165" dirty="0">
                          <a:solidFill>
                            <a:schemeClr val="dk1"/>
                          </a:solidFill>
                          <a:latin typeface="+mn-lt"/>
                          <a:ea typeface="Verdana" panose="020B0604030504040204" pitchFamily="34" charset="0"/>
                          <a:cs typeface="Verdana"/>
                        </a:rPr>
                        <a:t> </a:t>
                      </a:r>
                      <a:r>
                        <a:rPr lang="en-US" sz="2000" kern="1200" spc="-25" dirty="0">
                          <a:solidFill>
                            <a:schemeClr val="dk1"/>
                          </a:solidFill>
                          <a:latin typeface="+mn-lt"/>
                          <a:ea typeface="Verdana" panose="020B0604030504040204" pitchFamily="34" charset="0"/>
                          <a:cs typeface="Verdana"/>
                        </a:rPr>
                        <a:t>in  </a:t>
                      </a:r>
                      <a:r>
                        <a:rPr lang="en-US" sz="2000" kern="1200" spc="-15" dirty="0">
                          <a:solidFill>
                            <a:schemeClr val="dk1"/>
                          </a:solidFill>
                          <a:latin typeface="+mn-lt"/>
                          <a:ea typeface="Verdana" panose="020B0604030504040204" pitchFamily="34" charset="0"/>
                          <a:cs typeface="Verdana"/>
                        </a:rPr>
                        <a:t>Math?</a:t>
                      </a:r>
                      <a:endParaRPr sz="2000" dirty="0">
                        <a:latin typeface="+mj-lt"/>
                        <a:ea typeface="Verdana" panose="020B0604030504040204" pitchFamily="34" charset="0"/>
                        <a:cs typeface="Verdana"/>
                      </a:endParaRPr>
                    </a:p>
                  </a:txBody>
                  <a:tcPr marL="0" marR="0" marT="25400" marB="0"/>
                </a:tc>
                <a:tc vMerge="1">
                  <a:txBody>
                    <a:bodyPr/>
                    <a:lstStyle/>
                    <a:p>
                      <a:pPr marL="50165" marR="186055">
                        <a:lnSpc>
                          <a:spcPct val="100000"/>
                        </a:lnSpc>
                      </a:pPr>
                      <a:endParaRPr sz="1800" dirty="0">
                        <a:latin typeface="+mj-lt"/>
                        <a:ea typeface="Verdana" panose="020B0604030504040204" pitchFamily="34" charset="0"/>
                        <a:cs typeface="Verdana"/>
                      </a:endParaRPr>
                    </a:p>
                  </a:txBody>
                  <a:tcPr marL="0" marR="0" marT="25400" marB="0"/>
                </a:tc>
                <a:tc vMerge="1">
                  <a:txBody>
                    <a:bodyPr/>
                    <a:lstStyle/>
                    <a:p>
                      <a:pPr marL="169545" marR="162560" indent="224154">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335915" marR="196850" indent="-285750">
                        <a:lnSpc>
                          <a:spcPct val="100000"/>
                        </a:lnSpc>
                        <a:buFont typeface="Arial" panose="020B0604020202020204" pitchFamily="34" charset="0"/>
                        <a:buChar char="•"/>
                      </a:pPr>
                      <a:r>
                        <a:rPr lang="en-US" sz="2000" dirty="0">
                          <a:latin typeface="+mj-lt"/>
                          <a:ea typeface="Verdana" panose="020B0604030504040204" pitchFamily="34" charset="0"/>
                          <a:cs typeface="Verdana"/>
                        </a:rPr>
                        <a:t>Independent T-test</a:t>
                      </a:r>
                      <a:endParaRPr sz="20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448955272"/>
                  </a:ext>
                </a:extLst>
              </a:tr>
            </a:tbl>
          </a:graphicData>
        </a:graphic>
      </p:graphicFrame>
    </p:spTree>
    <p:extLst>
      <p:ext uri="{BB962C8B-B14F-4D97-AF65-F5344CB8AC3E}">
        <p14:creationId xmlns:p14="http://schemas.microsoft.com/office/powerpoint/2010/main" val="123830071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240875"/>
            <a:ext cx="10308682" cy="1151965"/>
          </a:xfrm>
        </p:spPr>
        <p:txBody>
          <a:bodyPr>
            <a:normAutofit/>
          </a:bodyPr>
          <a:lstStyle/>
          <a:p>
            <a:r>
              <a:rPr lang="en-PH" b="1" dirty="0">
                <a:solidFill>
                  <a:schemeClr val="tx1"/>
                </a:solidFill>
              </a:rPr>
              <a:t>Activity</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594360" y="2362200"/>
            <a:ext cx="11597640" cy="1920240"/>
          </a:xfrm>
          <a:prstGeom prst="rect">
            <a:avLst/>
          </a:prstGeom>
        </p:spPr>
        <p:txBody>
          <a:bodyPr>
            <a:noAutofit/>
          </a:bodyPr>
          <a:lstStyle/>
          <a:p>
            <a:pPr>
              <a:buFont typeface="Wingdings" panose="05000000000000000000" pitchFamily="2" charset="2"/>
              <a:buChar char="q"/>
            </a:pPr>
            <a:r>
              <a:rPr lang="en-US" spc="-85" dirty="0">
                <a:latin typeface="+mj-lt"/>
                <a:cs typeface="Verdana"/>
              </a:rPr>
              <a:t> </a:t>
            </a:r>
            <a:r>
              <a:rPr lang="en-US" b="1" i="1" spc="-85" dirty="0">
                <a:latin typeface="+mj-lt"/>
                <a:cs typeface="Verdana"/>
              </a:rPr>
              <a:t>Research Topics and Conditions</a:t>
            </a:r>
          </a:p>
          <a:p>
            <a:pPr marL="0" indent="0">
              <a:buNone/>
            </a:pPr>
            <a:r>
              <a:rPr lang="en-US" sz="2800" dirty="0"/>
              <a:t>	</a:t>
            </a:r>
          </a:p>
          <a:p>
            <a:pPr marL="457200" lvl="1" indent="0">
              <a:buNone/>
            </a:pPr>
            <a:r>
              <a:rPr lang="en-US" sz="2800" spc="-85" dirty="0">
                <a:latin typeface="+mj-lt"/>
                <a:cs typeface="Verdana"/>
              </a:rPr>
              <a:t>2. Usefulness of feedback through SMS in increasing the achievement levels in English of at-risk students in grade 3. </a:t>
            </a:r>
            <a:r>
              <a:rPr lang="en-US" sz="2800" dirty="0"/>
              <a:t>	</a:t>
            </a:r>
          </a:p>
          <a:p>
            <a:pPr marL="914400" lvl="1" indent="-457200">
              <a:buNone/>
            </a:pPr>
            <a:endParaRPr lang="en-US" sz="2800" dirty="0"/>
          </a:p>
        </p:txBody>
      </p:sp>
      <p:sp>
        <p:nvSpPr>
          <p:cNvPr id="11" name="object 5">
            <a:extLst>
              <a:ext uri="{FF2B5EF4-FFF2-40B4-BE49-F238E27FC236}">
                <a16:creationId xmlns:a16="http://schemas.microsoft.com/office/drawing/2014/main" id="{D4DA184F-2A8C-4BBC-BDBD-701E3D21EB91}"/>
              </a:ext>
            </a:extLst>
          </p:cNvPr>
          <p:cNvSpPr/>
          <p:nvPr/>
        </p:nvSpPr>
        <p:spPr>
          <a:xfrm>
            <a:off x="822960" y="134947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6" name="Table 5">
            <a:extLst>
              <a:ext uri="{FF2B5EF4-FFF2-40B4-BE49-F238E27FC236}">
                <a16:creationId xmlns:a16="http://schemas.microsoft.com/office/drawing/2014/main" id="{F4D8575A-E9D1-476A-8B07-2C4530A494F8}"/>
              </a:ext>
            </a:extLst>
          </p:cNvPr>
          <p:cNvGraphicFramePr>
            <a:graphicFrameLocks noGrp="1"/>
          </p:cNvGraphicFramePr>
          <p:nvPr>
            <p:extLst>
              <p:ext uri="{D42A27DB-BD31-4B8C-83A1-F6EECF244321}">
                <p14:modId xmlns:p14="http://schemas.microsoft.com/office/powerpoint/2010/main" val="1973857950"/>
              </p:ext>
            </p:extLst>
          </p:nvPr>
        </p:nvGraphicFramePr>
        <p:xfrm>
          <a:off x="57955" y="4413165"/>
          <a:ext cx="12076090" cy="2316480"/>
        </p:xfrm>
        <a:graphic>
          <a:graphicData uri="http://schemas.openxmlformats.org/drawingml/2006/table">
            <a:tbl>
              <a:tblPr firstRow="1" bandRow="1">
                <a:tableStyleId>{5C22544A-7EE6-4342-B048-85BDC9FD1C3A}</a:tableStyleId>
              </a:tblPr>
              <a:tblGrid>
                <a:gridCol w="1773850">
                  <a:extLst>
                    <a:ext uri="{9D8B030D-6E8A-4147-A177-3AD203B41FA5}">
                      <a16:colId xmlns:a16="http://schemas.microsoft.com/office/drawing/2014/main" val="15007826"/>
                    </a:ext>
                  </a:extLst>
                </a:gridCol>
                <a:gridCol w="2103120">
                  <a:extLst>
                    <a:ext uri="{9D8B030D-6E8A-4147-A177-3AD203B41FA5}">
                      <a16:colId xmlns:a16="http://schemas.microsoft.com/office/drawing/2014/main" val="2113545247"/>
                    </a:ext>
                  </a:extLst>
                </a:gridCol>
                <a:gridCol w="1992039">
                  <a:extLst>
                    <a:ext uri="{9D8B030D-6E8A-4147-A177-3AD203B41FA5}">
                      <a16:colId xmlns:a16="http://schemas.microsoft.com/office/drawing/2014/main" val="3911503358"/>
                    </a:ext>
                  </a:extLst>
                </a:gridCol>
                <a:gridCol w="2181718">
                  <a:extLst>
                    <a:ext uri="{9D8B030D-6E8A-4147-A177-3AD203B41FA5}">
                      <a16:colId xmlns:a16="http://schemas.microsoft.com/office/drawing/2014/main" val="3255991026"/>
                    </a:ext>
                  </a:extLst>
                </a:gridCol>
                <a:gridCol w="2272763">
                  <a:extLst>
                    <a:ext uri="{9D8B030D-6E8A-4147-A177-3AD203B41FA5}">
                      <a16:colId xmlns:a16="http://schemas.microsoft.com/office/drawing/2014/main" val="1456002691"/>
                    </a:ext>
                  </a:extLst>
                </a:gridCol>
                <a:gridCol w="1752600">
                  <a:extLst>
                    <a:ext uri="{9D8B030D-6E8A-4147-A177-3AD203B41FA5}">
                      <a16:colId xmlns:a16="http://schemas.microsoft.com/office/drawing/2014/main" val="847912477"/>
                    </a:ext>
                  </a:extLst>
                </a:gridCol>
              </a:tblGrid>
              <a:tr h="370840">
                <a:tc>
                  <a:txBody>
                    <a:bodyPr/>
                    <a:lstStyle/>
                    <a:p>
                      <a:pPr algn="ctr"/>
                      <a:r>
                        <a:rPr lang="en-PH" sz="2800" b="0" dirty="0">
                          <a:solidFill>
                            <a:schemeClr val="tx1"/>
                          </a:solidFill>
                          <a:latin typeface="+mj-lt"/>
                          <a:ea typeface="Verdana" panose="020B0604030504040204" pitchFamily="34" charset="0"/>
                        </a:rPr>
                        <a:t>Research Question</a:t>
                      </a:r>
                    </a:p>
                  </a:txBody>
                  <a:tcPr/>
                </a:tc>
                <a:tc>
                  <a:txBody>
                    <a:bodyPr/>
                    <a:lstStyle/>
                    <a:p>
                      <a:pPr algn="ctr"/>
                      <a:r>
                        <a:rPr lang="en-PH" sz="2800" b="0" dirty="0">
                          <a:solidFill>
                            <a:schemeClr val="tx1"/>
                          </a:solidFill>
                          <a:latin typeface="+mj-lt"/>
                          <a:ea typeface="Verdana" panose="020B0604030504040204" pitchFamily="34" charset="0"/>
                        </a:rPr>
                        <a:t>Hypotheses</a:t>
                      </a:r>
                    </a:p>
                    <a:p>
                      <a:pPr algn="ctr"/>
                      <a:r>
                        <a:rPr lang="en-PH" sz="2800" b="0" dirty="0">
                          <a:solidFill>
                            <a:schemeClr val="tx1"/>
                          </a:solidFill>
                          <a:latin typeface="+mj-lt"/>
                          <a:ea typeface="Verdana" panose="020B0604030504040204" pitchFamily="34" charset="0"/>
                        </a:rPr>
                        <a:t>(Ho and Ha)</a:t>
                      </a:r>
                    </a:p>
                  </a:txBody>
                  <a:tcPr/>
                </a:tc>
                <a:tc>
                  <a:txBody>
                    <a:bodyPr/>
                    <a:lstStyle/>
                    <a:p>
                      <a:pPr algn="ctr"/>
                      <a:r>
                        <a:rPr lang="en-PH" sz="2800" b="0" dirty="0">
                          <a:solidFill>
                            <a:schemeClr val="tx1"/>
                          </a:solidFill>
                          <a:latin typeface="+mj-lt"/>
                          <a:ea typeface="Verdana" panose="020B0604030504040204" pitchFamily="34" charset="0"/>
                        </a:rPr>
                        <a:t>Type of  Experiment</a:t>
                      </a:r>
                    </a:p>
                  </a:txBody>
                  <a:tcPr/>
                </a:tc>
                <a:tc>
                  <a:txBody>
                    <a:bodyPr/>
                    <a:lstStyle/>
                    <a:p>
                      <a:pPr algn="ctr"/>
                      <a:r>
                        <a:rPr lang="en-PH" sz="2800" b="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2800" b="0" dirty="0">
                          <a:solidFill>
                            <a:schemeClr val="tx1"/>
                          </a:solidFill>
                          <a:latin typeface="+mj-lt"/>
                          <a:ea typeface="Verdana" panose="020B0604030504040204" pitchFamily="34" charset="0"/>
                        </a:rPr>
                        <a:t>Group/s:</a:t>
                      </a:r>
                    </a:p>
                  </a:txBody>
                  <a:tcPr/>
                </a:tc>
                <a:tc>
                  <a:txBody>
                    <a:bodyPr/>
                    <a:lstStyle/>
                    <a:p>
                      <a:pPr algn="ctr"/>
                      <a:r>
                        <a:rPr lang="en-PH" sz="2800" b="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2754201663"/>
                  </a:ext>
                </a:extLst>
              </a:tr>
              <a:tr h="370840">
                <a:tc>
                  <a:txBody>
                    <a:bodyPr/>
                    <a:lstStyle/>
                    <a:p>
                      <a:r>
                        <a:rPr lang="en-PH" sz="2800" dirty="0">
                          <a:latin typeface="+mj-lt"/>
                        </a:rPr>
                        <a:t>2.</a:t>
                      </a: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dirty="0">
                        <a:latin typeface="+mj-lt"/>
                      </a:endParaRPr>
                    </a:p>
                  </a:txBody>
                  <a:tcPr/>
                </a:tc>
                <a:tc>
                  <a:txBody>
                    <a:bodyPr/>
                    <a:lstStyle/>
                    <a:p>
                      <a:endParaRPr lang="en-PH" sz="2800" dirty="0">
                        <a:latin typeface="+mj-lt"/>
                      </a:endParaRPr>
                    </a:p>
                  </a:txBody>
                  <a:tcPr/>
                </a:tc>
                <a:extLst>
                  <a:ext uri="{0D108BD9-81ED-4DB2-BD59-A6C34878D82A}">
                    <a16:rowId xmlns:a16="http://schemas.microsoft.com/office/drawing/2014/main" val="2867528616"/>
                  </a:ext>
                </a:extLst>
              </a:tr>
            </a:tbl>
          </a:graphicData>
        </a:graphic>
      </p:graphicFrame>
    </p:spTree>
    <p:extLst>
      <p:ext uri="{BB962C8B-B14F-4D97-AF65-F5344CB8AC3E}">
        <p14:creationId xmlns:p14="http://schemas.microsoft.com/office/powerpoint/2010/main" val="100404738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C31CD26-74E9-4FF3-BCC9-269683FEC24D}"/>
              </a:ext>
            </a:extLst>
          </p:cNvPr>
          <p:cNvGraphicFramePr>
            <a:graphicFrameLocks noGrp="1"/>
          </p:cNvGraphicFramePr>
          <p:nvPr>
            <p:extLst>
              <p:ext uri="{D42A27DB-BD31-4B8C-83A1-F6EECF244321}">
                <p14:modId xmlns:p14="http://schemas.microsoft.com/office/powerpoint/2010/main" val="2034502680"/>
              </p:ext>
            </p:extLst>
          </p:nvPr>
        </p:nvGraphicFramePr>
        <p:xfrm>
          <a:off x="248920" y="1458744"/>
          <a:ext cx="11744961" cy="3783688"/>
        </p:xfrm>
        <a:graphic>
          <a:graphicData uri="http://schemas.openxmlformats.org/drawingml/2006/table">
            <a:tbl>
              <a:tblPr firstRow="1" bandRow="1">
                <a:tableStyleId>{5C22544A-7EE6-4342-B048-85BDC9FD1C3A}</a:tableStyleId>
              </a:tblPr>
              <a:tblGrid>
                <a:gridCol w="2944446">
                  <a:extLst>
                    <a:ext uri="{9D8B030D-6E8A-4147-A177-3AD203B41FA5}">
                      <a16:colId xmlns:a16="http://schemas.microsoft.com/office/drawing/2014/main" val="20000"/>
                    </a:ext>
                  </a:extLst>
                </a:gridCol>
                <a:gridCol w="2475914">
                  <a:extLst>
                    <a:ext uri="{9D8B030D-6E8A-4147-A177-3AD203B41FA5}">
                      <a16:colId xmlns:a16="http://schemas.microsoft.com/office/drawing/2014/main" val="20001"/>
                    </a:ext>
                  </a:extLst>
                </a:gridCol>
                <a:gridCol w="1463040">
                  <a:extLst>
                    <a:ext uri="{9D8B030D-6E8A-4147-A177-3AD203B41FA5}">
                      <a16:colId xmlns:a16="http://schemas.microsoft.com/office/drawing/2014/main" val="20002"/>
                    </a:ext>
                  </a:extLst>
                </a:gridCol>
                <a:gridCol w="1800665">
                  <a:extLst>
                    <a:ext uri="{9D8B030D-6E8A-4147-A177-3AD203B41FA5}">
                      <a16:colId xmlns:a16="http://schemas.microsoft.com/office/drawing/2014/main" val="20003"/>
                    </a:ext>
                  </a:extLst>
                </a:gridCol>
                <a:gridCol w="1354015">
                  <a:extLst>
                    <a:ext uri="{9D8B030D-6E8A-4147-A177-3AD203B41FA5}">
                      <a16:colId xmlns:a16="http://schemas.microsoft.com/office/drawing/2014/main" val="20004"/>
                    </a:ext>
                  </a:extLst>
                </a:gridCol>
                <a:gridCol w="1706881">
                  <a:extLst>
                    <a:ext uri="{9D8B030D-6E8A-4147-A177-3AD203B41FA5}">
                      <a16:colId xmlns:a16="http://schemas.microsoft.com/office/drawing/2014/main" val="20005"/>
                    </a:ext>
                  </a:extLst>
                </a:gridCol>
              </a:tblGrid>
              <a:tr h="1197968">
                <a:tc>
                  <a:txBody>
                    <a:bodyPr/>
                    <a:lstStyle/>
                    <a:p>
                      <a:pPr algn="ctr"/>
                      <a:r>
                        <a:rPr lang="en-PH" sz="1800" dirty="0">
                          <a:solidFill>
                            <a:schemeClr val="tx1"/>
                          </a:solidFill>
                          <a:latin typeface="+mj-lt"/>
                          <a:ea typeface="Verdana" panose="020B0604030504040204" pitchFamily="34" charset="0"/>
                        </a:rPr>
                        <a:t>Research Questions</a:t>
                      </a:r>
                    </a:p>
                  </a:txBody>
                  <a:tcPr/>
                </a:tc>
                <a:tc>
                  <a:txBody>
                    <a:bodyPr/>
                    <a:lstStyle/>
                    <a:p>
                      <a:pPr algn="ctr"/>
                      <a:r>
                        <a:rPr lang="en-PH" sz="1800" dirty="0">
                          <a:solidFill>
                            <a:schemeClr val="tx1"/>
                          </a:solidFill>
                          <a:latin typeface="+mj-lt"/>
                          <a:ea typeface="Verdana" panose="020B0604030504040204" pitchFamily="34" charset="0"/>
                        </a:rPr>
                        <a:t>Hypotheses</a:t>
                      </a:r>
                    </a:p>
                    <a:p>
                      <a:pPr algn="ctr"/>
                      <a:r>
                        <a:rPr lang="en-PH" sz="1800" dirty="0">
                          <a:solidFill>
                            <a:schemeClr val="tx1"/>
                          </a:solidFill>
                          <a:latin typeface="+mj-lt"/>
                          <a:ea typeface="Verdana" panose="020B0604030504040204" pitchFamily="34" charset="0"/>
                        </a:rPr>
                        <a:t>(Ho and Ha)</a:t>
                      </a:r>
                    </a:p>
                  </a:txBody>
                  <a:tcPr/>
                </a:tc>
                <a:tc>
                  <a:txBody>
                    <a:bodyPr/>
                    <a:lstStyle/>
                    <a:p>
                      <a:pPr algn="ctr"/>
                      <a:r>
                        <a:rPr lang="en-PH" sz="1800" dirty="0">
                          <a:solidFill>
                            <a:schemeClr val="tx1"/>
                          </a:solidFill>
                          <a:latin typeface="+mj-lt"/>
                          <a:ea typeface="Verdana" panose="020B0604030504040204" pitchFamily="34" charset="0"/>
                        </a:rPr>
                        <a:t>Type of  Experiment</a:t>
                      </a:r>
                    </a:p>
                  </a:txBody>
                  <a:tcPr/>
                </a:tc>
                <a:tc>
                  <a:txBody>
                    <a:bodyPr/>
                    <a:lstStyle/>
                    <a:p>
                      <a:pPr algn="ctr"/>
                      <a:r>
                        <a:rPr lang="en-PH" sz="180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1800" dirty="0">
                          <a:solidFill>
                            <a:schemeClr val="tx1"/>
                          </a:solidFill>
                          <a:latin typeface="+mj-lt"/>
                          <a:ea typeface="Verdana" panose="020B0604030504040204" pitchFamily="34" charset="0"/>
                        </a:rPr>
                        <a:t>Group/s:</a:t>
                      </a:r>
                    </a:p>
                  </a:txBody>
                  <a:tcPr/>
                </a:tc>
                <a:tc>
                  <a:txBody>
                    <a:bodyPr/>
                    <a:lstStyle/>
                    <a:p>
                      <a:pPr algn="ctr"/>
                      <a:r>
                        <a:rPr lang="en-PH" sz="180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10000"/>
                  </a:ext>
                </a:extLst>
              </a:tr>
              <a:tr h="1997352">
                <a:tc>
                  <a:txBody>
                    <a:bodyPr/>
                    <a:lstStyle/>
                    <a:p>
                      <a:pPr marL="50800" marR="137795">
                        <a:lnSpc>
                          <a:spcPct val="100000"/>
                        </a:lnSpc>
                        <a:spcBef>
                          <a:spcPts val="200"/>
                        </a:spcBef>
                      </a:pPr>
                      <a:r>
                        <a:rPr lang="en-PH" sz="2400" spc="-90" dirty="0">
                          <a:latin typeface="+mj-lt"/>
                          <a:ea typeface="Verdana" panose="020B0604030504040204" pitchFamily="34" charset="0"/>
                          <a:cs typeface="Verdana"/>
                        </a:rPr>
                        <a:t>1. What is the achievement level in English of the Grade 3 at- risk students before and after using feedback through SMS? </a:t>
                      </a:r>
                      <a:endParaRPr sz="2400" dirty="0">
                        <a:latin typeface="+mj-lt"/>
                        <a:ea typeface="Verdana" panose="020B0604030504040204" pitchFamily="34" charset="0"/>
                        <a:cs typeface="Verdana"/>
                      </a:endParaRPr>
                    </a:p>
                  </a:txBody>
                  <a:tcPr marL="0" marR="0" marT="25400" marB="0"/>
                </a:tc>
                <a:tc>
                  <a:txBody>
                    <a:bodyPr/>
                    <a:lstStyle/>
                    <a:p>
                      <a:pPr marL="50165" marR="127635">
                        <a:lnSpc>
                          <a:spcPct val="100000"/>
                        </a:lnSpc>
                        <a:spcBef>
                          <a:spcPts val="200"/>
                        </a:spcBef>
                      </a:pPr>
                      <a:r>
                        <a:rPr lang="en-US" sz="2400" dirty="0">
                          <a:latin typeface="+mj-lt"/>
                          <a:ea typeface="Verdana" panose="020B0604030504040204" pitchFamily="34" charset="0"/>
                          <a:cs typeface="Verdana"/>
                        </a:rPr>
                        <a:t>Descriptive in nature, no hypothesis</a:t>
                      </a:r>
                      <a:endParaRPr sz="2400" dirty="0">
                        <a:latin typeface="+mj-lt"/>
                        <a:ea typeface="Verdana" panose="020B0604030504040204" pitchFamily="34" charset="0"/>
                        <a:cs typeface="Verdana"/>
                      </a:endParaRPr>
                    </a:p>
                  </a:txBody>
                  <a:tcPr marL="0" marR="0" marT="25400" marB="0"/>
                </a:tc>
                <a:tc>
                  <a:txBody>
                    <a:bodyPr/>
                    <a:lstStyle/>
                    <a:p>
                      <a:pPr marL="169545" marR="162560" indent="224154">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50165" marR="120650">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50165" marR="92075">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50165" marR="136525">
                        <a:lnSpc>
                          <a:spcPct val="100000"/>
                        </a:lnSpc>
                        <a:spcBef>
                          <a:spcPts val="200"/>
                        </a:spcBef>
                      </a:pPr>
                      <a:endParaRPr sz="18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5529588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graphicFrame>
        <p:nvGraphicFramePr>
          <p:cNvPr id="12" name="Table 11">
            <a:extLst>
              <a:ext uri="{FF2B5EF4-FFF2-40B4-BE49-F238E27FC236}">
                <a16:creationId xmlns:a16="http://schemas.microsoft.com/office/drawing/2014/main" id="{64495897-2631-4F9B-BDBF-D0D10871D9A7}"/>
              </a:ext>
            </a:extLst>
          </p:cNvPr>
          <p:cNvGraphicFramePr>
            <a:graphicFrameLocks noGrp="1"/>
          </p:cNvGraphicFramePr>
          <p:nvPr/>
        </p:nvGraphicFramePr>
        <p:xfrm>
          <a:off x="248920" y="1376680"/>
          <a:ext cx="11500830" cy="4792980"/>
        </p:xfrm>
        <a:graphic>
          <a:graphicData uri="http://schemas.openxmlformats.org/drawingml/2006/table">
            <a:tbl>
              <a:tblPr firstRow="1" bandRow="1">
                <a:tableStyleId>{5C22544A-7EE6-4342-B048-85BDC9FD1C3A}</a:tableStyleId>
              </a:tblPr>
              <a:tblGrid>
                <a:gridCol w="1764405">
                  <a:extLst>
                    <a:ext uri="{9D8B030D-6E8A-4147-A177-3AD203B41FA5}">
                      <a16:colId xmlns:a16="http://schemas.microsoft.com/office/drawing/2014/main" val="20000"/>
                    </a:ext>
                  </a:extLst>
                </a:gridCol>
                <a:gridCol w="1944710">
                  <a:extLst>
                    <a:ext uri="{9D8B030D-6E8A-4147-A177-3AD203B41FA5}">
                      <a16:colId xmlns:a16="http://schemas.microsoft.com/office/drawing/2014/main" val="20001"/>
                    </a:ext>
                  </a:extLst>
                </a:gridCol>
                <a:gridCol w="1880316">
                  <a:extLst>
                    <a:ext uri="{9D8B030D-6E8A-4147-A177-3AD203B41FA5}">
                      <a16:colId xmlns:a16="http://schemas.microsoft.com/office/drawing/2014/main" val="20002"/>
                    </a:ext>
                  </a:extLst>
                </a:gridCol>
                <a:gridCol w="2077789">
                  <a:extLst>
                    <a:ext uri="{9D8B030D-6E8A-4147-A177-3AD203B41FA5}">
                      <a16:colId xmlns:a16="http://schemas.microsoft.com/office/drawing/2014/main" val="20003"/>
                    </a:ext>
                  </a:extLst>
                </a:gridCol>
                <a:gridCol w="2107844">
                  <a:extLst>
                    <a:ext uri="{9D8B030D-6E8A-4147-A177-3AD203B41FA5}">
                      <a16:colId xmlns:a16="http://schemas.microsoft.com/office/drawing/2014/main" val="20004"/>
                    </a:ext>
                  </a:extLst>
                </a:gridCol>
                <a:gridCol w="1725766">
                  <a:extLst>
                    <a:ext uri="{9D8B030D-6E8A-4147-A177-3AD203B41FA5}">
                      <a16:colId xmlns:a16="http://schemas.microsoft.com/office/drawing/2014/main" val="20005"/>
                    </a:ext>
                  </a:extLst>
                </a:gridCol>
              </a:tblGrid>
              <a:tr h="370840">
                <a:tc>
                  <a:txBody>
                    <a:bodyPr/>
                    <a:lstStyle/>
                    <a:p>
                      <a:pPr algn="ctr"/>
                      <a:r>
                        <a:rPr lang="en-PH" sz="1800" dirty="0">
                          <a:solidFill>
                            <a:schemeClr val="tx1"/>
                          </a:solidFill>
                          <a:latin typeface="+mj-lt"/>
                          <a:ea typeface="Verdana" panose="020B0604030504040204" pitchFamily="34" charset="0"/>
                        </a:rPr>
                        <a:t>Research Question</a:t>
                      </a:r>
                    </a:p>
                  </a:txBody>
                  <a:tcPr/>
                </a:tc>
                <a:tc>
                  <a:txBody>
                    <a:bodyPr/>
                    <a:lstStyle/>
                    <a:p>
                      <a:pPr algn="ctr"/>
                      <a:r>
                        <a:rPr lang="en-PH" sz="1800" dirty="0">
                          <a:solidFill>
                            <a:schemeClr val="tx1"/>
                          </a:solidFill>
                          <a:latin typeface="+mj-lt"/>
                          <a:ea typeface="Verdana" panose="020B0604030504040204" pitchFamily="34" charset="0"/>
                        </a:rPr>
                        <a:t>Hypotheses</a:t>
                      </a:r>
                    </a:p>
                    <a:p>
                      <a:pPr algn="ctr"/>
                      <a:r>
                        <a:rPr lang="en-PH" sz="1800" dirty="0">
                          <a:solidFill>
                            <a:schemeClr val="tx1"/>
                          </a:solidFill>
                          <a:latin typeface="+mj-lt"/>
                          <a:ea typeface="Verdana" panose="020B0604030504040204" pitchFamily="34" charset="0"/>
                        </a:rPr>
                        <a:t>(Ho and Ha)</a:t>
                      </a:r>
                    </a:p>
                  </a:txBody>
                  <a:tcPr/>
                </a:tc>
                <a:tc>
                  <a:txBody>
                    <a:bodyPr/>
                    <a:lstStyle/>
                    <a:p>
                      <a:pPr algn="ctr"/>
                      <a:r>
                        <a:rPr lang="en-PH" sz="1800" dirty="0">
                          <a:solidFill>
                            <a:schemeClr val="tx1"/>
                          </a:solidFill>
                          <a:latin typeface="+mj-lt"/>
                          <a:ea typeface="Verdana" panose="020B0604030504040204" pitchFamily="34" charset="0"/>
                        </a:rPr>
                        <a:t>Type of  Experiment</a:t>
                      </a:r>
                    </a:p>
                  </a:txBody>
                  <a:tcPr/>
                </a:tc>
                <a:tc>
                  <a:txBody>
                    <a:bodyPr/>
                    <a:lstStyle/>
                    <a:p>
                      <a:pPr algn="ctr"/>
                      <a:r>
                        <a:rPr lang="en-PH" sz="180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1800" dirty="0">
                          <a:solidFill>
                            <a:schemeClr val="tx1"/>
                          </a:solidFill>
                          <a:latin typeface="+mj-lt"/>
                          <a:ea typeface="Verdana" panose="020B0604030504040204" pitchFamily="34" charset="0"/>
                        </a:rPr>
                        <a:t>Group/s:</a:t>
                      </a:r>
                    </a:p>
                  </a:txBody>
                  <a:tcPr/>
                </a:tc>
                <a:tc>
                  <a:txBody>
                    <a:bodyPr/>
                    <a:lstStyle/>
                    <a:p>
                      <a:pPr algn="ctr"/>
                      <a:r>
                        <a:rPr lang="en-PH" sz="180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10000"/>
                  </a:ext>
                </a:extLst>
              </a:tr>
              <a:tr h="370840">
                <a:tc>
                  <a:txBody>
                    <a:bodyPr/>
                    <a:lstStyle/>
                    <a:p>
                      <a:pPr marL="50165" marR="100965">
                        <a:lnSpc>
                          <a:spcPct val="100000"/>
                        </a:lnSpc>
                        <a:spcBef>
                          <a:spcPts val="200"/>
                        </a:spcBef>
                      </a:pPr>
                      <a:r>
                        <a:rPr lang="en-US" sz="1800" dirty="0">
                          <a:latin typeface="+mj-lt"/>
                          <a:ea typeface="Verdana" panose="020B0604030504040204" pitchFamily="34" charset="0"/>
                          <a:cs typeface="Verdana"/>
                        </a:rPr>
                        <a:t>2.</a:t>
                      </a:r>
                      <a:r>
                        <a:rPr lang="en-US" sz="1800" baseline="0" dirty="0">
                          <a:latin typeface="+mj-lt"/>
                          <a:ea typeface="Verdana" panose="020B0604030504040204" pitchFamily="34" charset="0"/>
                          <a:cs typeface="Verdana"/>
                        </a:rPr>
                        <a:t> </a:t>
                      </a:r>
                      <a:r>
                        <a:rPr sz="1800" dirty="0">
                          <a:latin typeface="+mj-lt"/>
                          <a:ea typeface="Verdana" panose="020B0604030504040204" pitchFamily="34" charset="0"/>
                          <a:cs typeface="Verdana"/>
                        </a:rPr>
                        <a:t>Does </a:t>
                      </a:r>
                      <a:r>
                        <a:rPr sz="1800" spc="-25" dirty="0">
                          <a:latin typeface="+mj-lt"/>
                          <a:ea typeface="Verdana" panose="020B0604030504040204" pitchFamily="34" charset="0"/>
                          <a:cs typeface="Verdana"/>
                        </a:rPr>
                        <a:t>SMS  </a:t>
                      </a:r>
                      <a:r>
                        <a:rPr sz="1800" spc="5" dirty="0">
                          <a:latin typeface="+mj-lt"/>
                          <a:ea typeface="Verdana" panose="020B0604030504040204" pitchFamily="34" charset="0"/>
                          <a:cs typeface="Verdana"/>
                        </a:rPr>
                        <a:t>feedback  </a:t>
                      </a:r>
                      <a:r>
                        <a:rPr sz="1800" spc="-20" dirty="0">
                          <a:latin typeface="+mj-lt"/>
                          <a:ea typeface="Verdana" panose="020B0604030504040204" pitchFamily="34" charset="0"/>
                          <a:cs typeface="Verdana"/>
                        </a:rPr>
                        <a:t>increase </a:t>
                      </a:r>
                      <a:r>
                        <a:rPr sz="1800" spc="-10" dirty="0">
                          <a:latin typeface="+mj-lt"/>
                          <a:ea typeface="Verdana" panose="020B0604030504040204" pitchFamily="34" charset="0"/>
                          <a:cs typeface="Verdana"/>
                        </a:rPr>
                        <a:t>the  </a:t>
                      </a:r>
                      <a:r>
                        <a:rPr sz="1800" spc="-15" dirty="0">
                          <a:latin typeface="+mj-lt"/>
                          <a:ea typeface="Verdana" panose="020B0604030504040204" pitchFamily="34" charset="0"/>
                          <a:cs typeface="Verdana"/>
                        </a:rPr>
                        <a:t>achievement  </a:t>
                      </a:r>
                      <a:r>
                        <a:rPr sz="1800" spc="-30" dirty="0">
                          <a:latin typeface="+mj-lt"/>
                          <a:ea typeface="Verdana" panose="020B0604030504040204" pitchFamily="34" charset="0"/>
                          <a:cs typeface="Verdana"/>
                        </a:rPr>
                        <a:t>levels </a:t>
                      </a:r>
                      <a:r>
                        <a:rPr sz="1800" spc="20" dirty="0">
                          <a:latin typeface="+mj-lt"/>
                          <a:ea typeface="Verdana" panose="020B0604030504040204" pitchFamily="34" charset="0"/>
                          <a:cs typeface="Verdana"/>
                        </a:rPr>
                        <a:t>of </a:t>
                      </a:r>
                      <a:r>
                        <a:rPr sz="1800" spc="-25" dirty="0">
                          <a:latin typeface="+mj-lt"/>
                          <a:ea typeface="Verdana" panose="020B0604030504040204" pitchFamily="34" charset="0"/>
                          <a:cs typeface="Verdana"/>
                        </a:rPr>
                        <a:t>at- </a:t>
                      </a:r>
                      <a:r>
                        <a:rPr sz="1800" spc="-30" dirty="0">
                          <a:latin typeface="+mj-lt"/>
                          <a:ea typeface="Verdana" panose="020B0604030504040204" pitchFamily="34" charset="0"/>
                          <a:cs typeface="Verdana"/>
                        </a:rPr>
                        <a:t>risk</a:t>
                      </a:r>
                      <a:r>
                        <a:rPr sz="1800" spc="-114" dirty="0">
                          <a:latin typeface="+mj-lt"/>
                          <a:ea typeface="Verdana" panose="020B0604030504040204" pitchFamily="34" charset="0"/>
                          <a:cs typeface="Verdana"/>
                        </a:rPr>
                        <a:t> </a:t>
                      </a:r>
                      <a:r>
                        <a:rPr sz="1800" spc="-15" dirty="0">
                          <a:latin typeface="+mj-lt"/>
                          <a:ea typeface="Verdana" panose="020B0604030504040204" pitchFamily="34" charset="0"/>
                          <a:cs typeface="Verdana"/>
                        </a:rPr>
                        <a:t>students?</a:t>
                      </a:r>
                      <a:endParaRPr sz="1800" dirty="0">
                        <a:latin typeface="+mj-lt"/>
                        <a:ea typeface="Verdana" panose="020B0604030504040204" pitchFamily="34" charset="0"/>
                        <a:cs typeface="Verdana"/>
                      </a:endParaRPr>
                    </a:p>
                  </a:txBody>
                  <a:tcPr marL="0" marR="0" marT="25400" marB="0"/>
                </a:tc>
                <a:tc>
                  <a:txBody>
                    <a:bodyPr/>
                    <a:lstStyle/>
                    <a:p>
                      <a:pPr marL="50165" marR="108585">
                        <a:lnSpc>
                          <a:spcPct val="100000"/>
                        </a:lnSpc>
                        <a:spcBef>
                          <a:spcPts val="200"/>
                        </a:spcBef>
                      </a:pPr>
                      <a:r>
                        <a:rPr lang="en-US" sz="1800" i="1" spc="-50" dirty="0">
                          <a:latin typeface="+mj-lt"/>
                          <a:ea typeface="Verdana" panose="020B0604030504040204" pitchFamily="34" charset="0"/>
                          <a:cs typeface="Verdana"/>
                        </a:rPr>
                        <a:t>Ho</a:t>
                      </a:r>
                      <a:r>
                        <a:rPr sz="1800" i="1" spc="-50" dirty="0">
                          <a:latin typeface="+mj-lt"/>
                          <a:ea typeface="Verdana" panose="020B0604030504040204" pitchFamily="34" charset="0"/>
                          <a:cs typeface="Verdana"/>
                        </a:rPr>
                        <a:t>: </a:t>
                      </a:r>
                      <a:r>
                        <a:rPr sz="1800" spc="-25" dirty="0">
                          <a:latin typeface="+mj-lt"/>
                          <a:ea typeface="Verdana" panose="020B0604030504040204" pitchFamily="34" charset="0"/>
                          <a:cs typeface="Verdana"/>
                        </a:rPr>
                        <a:t>SMS  </a:t>
                      </a:r>
                      <a:r>
                        <a:rPr sz="1800" spc="5" dirty="0">
                          <a:latin typeface="+mj-lt"/>
                          <a:ea typeface="Verdana" panose="020B0604030504040204" pitchFamily="34" charset="0"/>
                          <a:cs typeface="Verdana"/>
                        </a:rPr>
                        <a:t>feedback does  not </a:t>
                      </a:r>
                      <a:r>
                        <a:rPr sz="1800" spc="-20" dirty="0">
                          <a:latin typeface="+mj-lt"/>
                          <a:ea typeface="Verdana" panose="020B0604030504040204" pitchFamily="34" charset="0"/>
                          <a:cs typeface="Verdana"/>
                        </a:rPr>
                        <a:t>increase</a:t>
                      </a:r>
                      <a:r>
                        <a:rPr sz="1800" spc="-170" dirty="0">
                          <a:latin typeface="+mj-lt"/>
                          <a:ea typeface="Verdana" panose="020B0604030504040204" pitchFamily="34" charset="0"/>
                          <a:cs typeface="Verdana"/>
                        </a:rPr>
                        <a:t> </a:t>
                      </a:r>
                      <a:r>
                        <a:rPr sz="1800" spc="-10" dirty="0">
                          <a:latin typeface="+mj-lt"/>
                          <a:ea typeface="Verdana" panose="020B0604030504040204" pitchFamily="34" charset="0"/>
                          <a:cs typeface="Verdana"/>
                        </a:rPr>
                        <a:t>the  </a:t>
                      </a:r>
                      <a:r>
                        <a:rPr sz="1800" spc="-15" dirty="0">
                          <a:latin typeface="+mj-lt"/>
                          <a:ea typeface="Verdana" panose="020B0604030504040204" pitchFamily="34" charset="0"/>
                          <a:cs typeface="Verdana"/>
                        </a:rPr>
                        <a:t>achievement  </a:t>
                      </a:r>
                      <a:r>
                        <a:rPr sz="1800" spc="-30" dirty="0">
                          <a:latin typeface="+mj-lt"/>
                          <a:ea typeface="Verdana" panose="020B0604030504040204" pitchFamily="34" charset="0"/>
                          <a:cs typeface="Verdana"/>
                        </a:rPr>
                        <a:t>levels </a:t>
                      </a:r>
                      <a:r>
                        <a:rPr sz="1800" spc="20" dirty="0">
                          <a:latin typeface="+mj-lt"/>
                          <a:ea typeface="Verdana" panose="020B0604030504040204" pitchFamily="34" charset="0"/>
                          <a:cs typeface="Verdana"/>
                        </a:rPr>
                        <a:t>of </a:t>
                      </a:r>
                      <a:r>
                        <a:rPr sz="1800" spc="-30" dirty="0">
                          <a:latin typeface="+mj-lt"/>
                          <a:ea typeface="Verdana" panose="020B0604030504040204" pitchFamily="34" charset="0"/>
                          <a:cs typeface="Verdana"/>
                        </a:rPr>
                        <a:t>at-risk  </a:t>
                      </a:r>
                      <a:r>
                        <a:rPr sz="1800" spc="-25" dirty="0">
                          <a:latin typeface="+mj-lt"/>
                          <a:ea typeface="Verdana" panose="020B0604030504040204" pitchFamily="34" charset="0"/>
                          <a:cs typeface="Verdana"/>
                        </a:rPr>
                        <a:t>students.</a:t>
                      </a:r>
                      <a:endParaRPr sz="1800" dirty="0">
                        <a:latin typeface="+mj-lt"/>
                        <a:ea typeface="Verdana" panose="020B0604030504040204" pitchFamily="34" charset="0"/>
                        <a:cs typeface="Verdana"/>
                      </a:endParaRPr>
                    </a:p>
                    <a:p>
                      <a:pPr>
                        <a:lnSpc>
                          <a:spcPct val="100000"/>
                        </a:lnSpc>
                        <a:spcBef>
                          <a:spcPts val="50"/>
                        </a:spcBef>
                      </a:pPr>
                      <a:endParaRPr sz="1800" dirty="0">
                        <a:latin typeface="+mj-lt"/>
                        <a:ea typeface="Verdana" panose="020B0604030504040204" pitchFamily="34" charset="0"/>
                        <a:cs typeface="Times New Roman"/>
                      </a:endParaRPr>
                    </a:p>
                    <a:p>
                      <a:pPr marL="50165" marR="223520">
                        <a:lnSpc>
                          <a:spcPct val="100000"/>
                        </a:lnSpc>
                      </a:pPr>
                      <a:r>
                        <a:rPr lang="en-US" sz="1800" i="1" spc="-35" dirty="0">
                          <a:latin typeface="+mj-lt"/>
                          <a:ea typeface="Verdana" panose="020B0604030504040204" pitchFamily="34" charset="0"/>
                          <a:cs typeface="Verdana"/>
                        </a:rPr>
                        <a:t>Ha</a:t>
                      </a:r>
                      <a:r>
                        <a:rPr sz="1800" i="1" spc="-35" dirty="0">
                          <a:latin typeface="+mj-lt"/>
                          <a:ea typeface="Verdana" panose="020B0604030504040204" pitchFamily="34" charset="0"/>
                          <a:cs typeface="Verdana"/>
                        </a:rPr>
                        <a:t>:</a:t>
                      </a:r>
                      <a:r>
                        <a:rPr sz="1800" spc="-35" dirty="0">
                          <a:latin typeface="+mj-lt"/>
                          <a:ea typeface="Verdana" panose="020B0604030504040204" pitchFamily="34" charset="0"/>
                          <a:cs typeface="Verdana"/>
                        </a:rPr>
                        <a:t>  </a:t>
                      </a:r>
                      <a:r>
                        <a:rPr sz="1800" spc="-25" dirty="0">
                          <a:latin typeface="+mj-lt"/>
                          <a:ea typeface="Verdana" panose="020B0604030504040204" pitchFamily="34" charset="0"/>
                          <a:cs typeface="Verdana"/>
                        </a:rPr>
                        <a:t>SMS</a:t>
                      </a:r>
                      <a:r>
                        <a:rPr sz="1800" spc="-135" dirty="0">
                          <a:latin typeface="+mj-lt"/>
                          <a:ea typeface="Verdana" panose="020B0604030504040204" pitchFamily="34" charset="0"/>
                          <a:cs typeface="Verdana"/>
                        </a:rPr>
                        <a:t> </a:t>
                      </a:r>
                      <a:r>
                        <a:rPr sz="1800" spc="5" dirty="0">
                          <a:latin typeface="+mj-lt"/>
                          <a:ea typeface="Verdana" panose="020B0604030504040204" pitchFamily="34" charset="0"/>
                          <a:cs typeface="Verdana"/>
                        </a:rPr>
                        <a:t>feedback  </a:t>
                      </a:r>
                      <a:r>
                        <a:rPr sz="1800" spc="-20" dirty="0">
                          <a:latin typeface="+mj-lt"/>
                          <a:ea typeface="Verdana" panose="020B0604030504040204" pitchFamily="34" charset="0"/>
                          <a:cs typeface="Verdana"/>
                        </a:rPr>
                        <a:t>increases </a:t>
                      </a:r>
                      <a:r>
                        <a:rPr sz="1800" spc="-10" dirty="0">
                          <a:latin typeface="+mj-lt"/>
                          <a:ea typeface="Verdana" panose="020B0604030504040204" pitchFamily="34" charset="0"/>
                          <a:cs typeface="Verdana"/>
                        </a:rPr>
                        <a:t>the  </a:t>
                      </a:r>
                      <a:r>
                        <a:rPr sz="1800" spc="-15" dirty="0">
                          <a:latin typeface="+mj-lt"/>
                          <a:ea typeface="Verdana" panose="020B0604030504040204" pitchFamily="34" charset="0"/>
                          <a:cs typeface="Verdana"/>
                        </a:rPr>
                        <a:t>achievement</a:t>
                      </a:r>
                      <a:endParaRPr sz="1800" dirty="0">
                        <a:latin typeface="+mj-lt"/>
                        <a:ea typeface="Verdana" panose="020B0604030504040204" pitchFamily="34" charset="0"/>
                        <a:cs typeface="Verdana"/>
                      </a:endParaRPr>
                    </a:p>
                    <a:p>
                      <a:pPr marL="50165" marR="175260">
                        <a:lnSpc>
                          <a:spcPct val="100000"/>
                        </a:lnSpc>
                      </a:pPr>
                      <a:r>
                        <a:rPr sz="1800" spc="-30" dirty="0">
                          <a:latin typeface="+mj-lt"/>
                          <a:ea typeface="Verdana" panose="020B0604030504040204" pitchFamily="34" charset="0"/>
                          <a:cs typeface="Verdana"/>
                        </a:rPr>
                        <a:t>levels </a:t>
                      </a:r>
                      <a:r>
                        <a:rPr sz="1800" spc="20" dirty="0">
                          <a:latin typeface="+mj-lt"/>
                          <a:ea typeface="Verdana" panose="020B0604030504040204" pitchFamily="34" charset="0"/>
                          <a:cs typeface="Verdana"/>
                        </a:rPr>
                        <a:t>of</a:t>
                      </a:r>
                      <a:r>
                        <a:rPr sz="1800" spc="-130" dirty="0">
                          <a:latin typeface="+mj-lt"/>
                          <a:ea typeface="Verdana" panose="020B0604030504040204" pitchFamily="34" charset="0"/>
                          <a:cs typeface="Verdana"/>
                        </a:rPr>
                        <a:t> </a:t>
                      </a:r>
                      <a:r>
                        <a:rPr sz="1800" spc="-30" dirty="0">
                          <a:latin typeface="+mj-lt"/>
                          <a:ea typeface="Verdana" panose="020B0604030504040204" pitchFamily="34" charset="0"/>
                          <a:cs typeface="Verdana"/>
                        </a:rPr>
                        <a:t>at-risk  </a:t>
                      </a:r>
                      <a:r>
                        <a:rPr sz="1800" spc="-25" dirty="0">
                          <a:latin typeface="+mj-lt"/>
                          <a:ea typeface="Verdana" panose="020B0604030504040204" pitchFamily="34" charset="0"/>
                          <a:cs typeface="Verdana"/>
                        </a:rPr>
                        <a:t>students.</a:t>
                      </a:r>
                      <a:endParaRPr sz="1800" dirty="0">
                        <a:latin typeface="+mj-lt"/>
                        <a:ea typeface="Verdana" panose="020B0604030504040204" pitchFamily="34" charset="0"/>
                        <a:cs typeface="Verdana"/>
                      </a:endParaRPr>
                    </a:p>
                  </a:txBody>
                  <a:tcPr marL="0" marR="0" marT="25400" marB="0"/>
                </a:tc>
                <a:tc>
                  <a:txBody>
                    <a:bodyPr/>
                    <a:lstStyle/>
                    <a:p>
                      <a:pPr marL="50165">
                        <a:lnSpc>
                          <a:spcPct val="100000"/>
                        </a:lnSpc>
                        <a:spcBef>
                          <a:spcPts val="200"/>
                        </a:spcBef>
                      </a:pPr>
                      <a:r>
                        <a:rPr sz="1800" spc="-20" dirty="0">
                          <a:latin typeface="+mj-lt"/>
                          <a:ea typeface="Verdana" panose="020B0604030504040204" pitchFamily="34" charset="0"/>
                          <a:cs typeface="Verdana"/>
                        </a:rPr>
                        <a:t>Pre-experiment</a:t>
                      </a:r>
                      <a:endParaRPr sz="1800" dirty="0">
                        <a:latin typeface="+mj-lt"/>
                        <a:ea typeface="Verdana" panose="020B0604030504040204" pitchFamily="34" charset="0"/>
                        <a:cs typeface="Verdana"/>
                      </a:endParaRPr>
                    </a:p>
                  </a:txBody>
                  <a:tcPr marL="0" marR="0" marT="25400" marB="0"/>
                </a:tc>
                <a:tc>
                  <a:txBody>
                    <a:bodyPr/>
                    <a:lstStyle/>
                    <a:p>
                      <a:pPr marL="50165" marR="83185">
                        <a:lnSpc>
                          <a:spcPct val="100000"/>
                        </a:lnSpc>
                        <a:spcBef>
                          <a:spcPts val="200"/>
                        </a:spcBef>
                      </a:pPr>
                      <a:r>
                        <a:rPr sz="1800" i="1" spc="-15" dirty="0">
                          <a:latin typeface="+mj-lt"/>
                          <a:ea typeface="Verdana" panose="020B0604030504040204" pitchFamily="34" charset="0"/>
                          <a:cs typeface="Verdana"/>
                        </a:rPr>
                        <a:t>Independent  </a:t>
                      </a:r>
                      <a:r>
                        <a:rPr sz="1800" i="1" spc="-40" dirty="0">
                          <a:latin typeface="+mj-lt"/>
                          <a:ea typeface="Verdana" panose="020B0604030504040204" pitchFamily="34" charset="0"/>
                          <a:cs typeface="Verdana"/>
                        </a:rPr>
                        <a:t>variable:</a:t>
                      </a:r>
                      <a:r>
                        <a:rPr sz="1800" i="1" spc="-120" dirty="0">
                          <a:latin typeface="+mj-lt"/>
                          <a:ea typeface="Verdana" panose="020B0604030504040204" pitchFamily="34" charset="0"/>
                          <a:cs typeface="Verdana"/>
                        </a:rPr>
                        <a:t> </a:t>
                      </a:r>
                      <a:r>
                        <a:rPr lang="en-PH" sz="1800" dirty="0">
                          <a:latin typeface="+mj-lt"/>
                          <a:ea typeface="Verdana" panose="020B0604030504040204" pitchFamily="34" charset="0"/>
                          <a:cs typeface="Verdana"/>
                        </a:rPr>
                        <a:t>SMS</a:t>
                      </a:r>
                      <a:r>
                        <a:rPr sz="1800" dirty="0">
                          <a:latin typeface="+mj-lt"/>
                          <a:ea typeface="Verdana" panose="020B0604030504040204" pitchFamily="34" charset="0"/>
                          <a:cs typeface="Verdana"/>
                        </a:rPr>
                        <a:t>  </a:t>
                      </a:r>
                      <a:r>
                        <a:rPr sz="1800" spc="5" dirty="0">
                          <a:latin typeface="+mj-lt"/>
                          <a:ea typeface="Verdana" panose="020B0604030504040204" pitchFamily="34" charset="0"/>
                          <a:cs typeface="Verdana"/>
                        </a:rPr>
                        <a:t>feedback</a:t>
                      </a:r>
                      <a:endParaRPr lang="en-PH" sz="1800" spc="5" dirty="0">
                        <a:latin typeface="+mj-lt"/>
                        <a:ea typeface="Verdana" panose="020B0604030504040204" pitchFamily="34" charset="0"/>
                        <a:cs typeface="Verdana"/>
                      </a:endParaRPr>
                    </a:p>
                    <a:p>
                      <a:pPr marL="50165" marR="83185">
                        <a:lnSpc>
                          <a:spcPct val="100000"/>
                        </a:lnSpc>
                        <a:spcBef>
                          <a:spcPts val="200"/>
                        </a:spcBef>
                      </a:pPr>
                      <a:endParaRPr lang="en-PH" sz="1800" spc="5" dirty="0">
                        <a:latin typeface="+mj-lt"/>
                        <a:ea typeface="Verdana" panose="020B0604030504040204" pitchFamily="34" charset="0"/>
                        <a:cs typeface="Times New Roman"/>
                      </a:endParaRPr>
                    </a:p>
                    <a:p>
                      <a:pPr marL="50165" marR="83185">
                        <a:lnSpc>
                          <a:spcPct val="100000"/>
                        </a:lnSpc>
                        <a:spcBef>
                          <a:spcPts val="200"/>
                        </a:spcBef>
                      </a:pPr>
                      <a:endParaRPr sz="1800" dirty="0">
                        <a:latin typeface="+mj-lt"/>
                        <a:ea typeface="Verdana" panose="020B0604030504040204" pitchFamily="34" charset="0"/>
                        <a:cs typeface="Times New Roman"/>
                      </a:endParaRPr>
                    </a:p>
                    <a:p>
                      <a:pPr marL="50165" marR="56515">
                        <a:lnSpc>
                          <a:spcPct val="100000"/>
                        </a:lnSpc>
                      </a:pPr>
                      <a:r>
                        <a:rPr sz="1800" i="1" dirty="0">
                          <a:latin typeface="+mj-lt"/>
                          <a:ea typeface="Verdana" panose="020B0604030504040204" pitchFamily="34" charset="0"/>
                          <a:cs typeface="Verdana"/>
                        </a:rPr>
                        <a:t>Dependent  </a:t>
                      </a:r>
                      <a:r>
                        <a:rPr sz="1800" i="1" spc="-40" dirty="0">
                          <a:latin typeface="+mj-lt"/>
                          <a:ea typeface="Verdana" panose="020B0604030504040204" pitchFamily="34" charset="0"/>
                          <a:cs typeface="Verdana"/>
                        </a:rPr>
                        <a:t>variable:  </a:t>
                      </a:r>
                      <a:r>
                        <a:rPr sz="1800" spc="-15" dirty="0">
                          <a:latin typeface="+mj-lt"/>
                          <a:ea typeface="Verdana" panose="020B0604030504040204" pitchFamily="34" charset="0"/>
                          <a:cs typeface="Verdana"/>
                        </a:rPr>
                        <a:t>achievement  </a:t>
                      </a:r>
                      <a:r>
                        <a:rPr lang="en-PH" sz="1800" spc="-40" dirty="0">
                          <a:latin typeface="+mj-lt"/>
                          <a:ea typeface="Verdana" panose="020B0604030504040204" pitchFamily="34" charset="0"/>
                          <a:cs typeface="Verdana"/>
                        </a:rPr>
                        <a:t>level</a:t>
                      </a:r>
                      <a:endParaRPr sz="1800" dirty="0">
                        <a:latin typeface="+mj-lt"/>
                        <a:ea typeface="Verdana" panose="020B0604030504040204" pitchFamily="34" charset="0"/>
                        <a:cs typeface="Verdana"/>
                      </a:endParaRPr>
                    </a:p>
                  </a:txBody>
                  <a:tcPr marL="0" marR="0" marT="25400" marB="0"/>
                </a:tc>
                <a:tc>
                  <a:txBody>
                    <a:bodyPr/>
                    <a:lstStyle/>
                    <a:p>
                      <a:pPr marL="50165" marR="73025">
                        <a:lnSpc>
                          <a:spcPct val="100000"/>
                        </a:lnSpc>
                        <a:spcBef>
                          <a:spcPts val="200"/>
                        </a:spcBef>
                      </a:pPr>
                      <a:r>
                        <a:rPr sz="1800" i="1" spc="-10" dirty="0">
                          <a:latin typeface="+mj-lt"/>
                          <a:ea typeface="Verdana" panose="020B0604030504040204" pitchFamily="34" charset="0"/>
                          <a:cs typeface="Verdana"/>
                        </a:rPr>
                        <a:t>Experimental  </a:t>
                      </a:r>
                      <a:r>
                        <a:rPr sz="1800" i="1" spc="-30" dirty="0">
                          <a:latin typeface="+mj-lt"/>
                          <a:ea typeface="Verdana" panose="020B0604030504040204" pitchFamily="34" charset="0"/>
                          <a:cs typeface="Verdana"/>
                        </a:rPr>
                        <a:t>group</a:t>
                      </a:r>
                      <a:r>
                        <a:rPr sz="1800" i="1" spc="-30">
                          <a:latin typeface="+mj-lt"/>
                          <a:ea typeface="Verdana" panose="020B0604030504040204" pitchFamily="34" charset="0"/>
                          <a:cs typeface="Verdana"/>
                        </a:rPr>
                        <a:t>:</a:t>
                      </a:r>
                      <a:r>
                        <a:rPr sz="1800" i="1" spc="-145">
                          <a:latin typeface="+mj-lt"/>
                          <a:ea typeface="Verdana" panose="020B0604030504040204" pitchFamily="34" charset="0"/>
                          <a:cs typeface="Verdana"/>
                        </a:rPr>
                        <a:t> </a:t>
                      </a:r>
                      <a:r>
                        <a:rPr sz="1800" spc="-10">
                          <a:latin typeface="+mj-lt"/>
                          <a:ea typeface="Verdana" panose="020B0604030504040204" pitchFamily="34" charset="0"/>
                          <a:cs typeface="Verdana"/>
                        </a:rPr>
                        <a:t>Students</a:t>
                      </a:r>
                      <a:r>
                        <a:rPr lang="en-US" sz="1800" spc="-10" dirty="0">
                          <a:latin typeface="+mj-lt"/>
                          <a:ea typeface="Verdana" panose="020B0604030504040204" pitchFamily="34" charset="0"/>
                          <a:cs typeface="Verdana"/>
                        </a:rPr>
                        <a:t> who</a:t>
                      </a:r>
                      <a:r>
                        <a:rPr sz="1800" spc="-10">
                          <a:latin typeface="+mj-lt"/>
                          <a:ea typeface="Verdana" panose="020B0604030504040204" pitchFamily="34" charset="0"/>
                          <a:cs typeface="Verdana"/>
                        </a:rPr>
                        <a:t>  </a:t>
                      </a:r>
                      <a:r>
                        <a:rPr sz="1800" spc="-20">
                          <a:latin typeface="+mj-lt"/>
                          <a:ea typeface="Verdana" panose="020B0604030504040204" pitchFamily="34" charset="0"/>
                          <a:cs typeface="Verdana"/>
                        </a:rPr>
                        <a:t>receive </a:t>
                      </a:r>
                      <a:r>
                        <a:rPr sz="1800" spc="-25" dirty="0">
                          <a:latin typeface="+mj-lt"/>
                          <a:ea typeface="Verdana" panose="020B0604030504040204" pitchFamily="34" charset="0"/>
                          <a:cs typeface="Verdana"/>
                        </a:rPr>
                        <a:t>SMS  </a:t>
                      </a:r>
                      <a:r>
                        <a:rPr sz="1800" spc="5" dirty="0">
                          <a:latin typeface="+mj-lt"/>
                          <a:ea typeface="Verdana" panose="020B0604030504040204" pitchFamily="34" charset="0"/>
                          <a:cs typeface="Verdana"/>
                        </a:rPr>
                        <a:t>feedback </a:t>
                      </a:r>
                      <a:r>
                        <a:rPr sz="1800" spc="-10" dirty="0">
                          <a:latin typeface="+mj-lt"/>
                          <a:ea typeface="Verdana" panose="020B0604030504040204" pitchFamily="34" charset="0"/>
                          <a:cs typeface="Verdana"/>
                        </a:rPr>
                        <a:t>from  </a:t>
                      </a:r>
                      <a:r>
                        <a:rPr sz="1800" spc="-10">
                          <a:latin typeface="+mj-lt"/>
                          <a:ea typeface="Verdana" panose="020B0604030504040204" pitchFamily="34" charset="0"/>
                          <a:cs typeface="Verdana"/>
                        </a:rPr>
                        <a:t>teacher </a:t>
                      </a:r>
                      <a:r>
                        <a:rPr lang="en-US" sz="1800" spc="-15" dirty="0">
                          <a:latin typeface="+mj-lt"/>
                          <a:ea typeface="Verdana" panose="020B0604030504040204" pitchFamily="34" charset="0"/>
                          <a:cs typeface="Verdana"/>
                        </a:rPr>
                        <a:t>(at-risk students)</a:t>
                      </a:r>
                      <a:endParaRPr sz="1800" dirty="0">
                        <a:latin typeface="+mj-lt"/>
                        <a:ea typeface="Verdana" panose="020B0604030504040204" pitchFamily="34" charset="0"/>
                        <a:cs typeface="Verdana"/>
                      </a:endParaRPr>
                    </a:p>
                    <a:p>
                      <a:pPr>
                        <a:lnSpc>
                          <a:spcPct val="100000"/>
                        </a:lnSpc>
                        <a:spcBef>
                          <a:spcPts val="50"/>
                        </a:spcBef>
                      </a:pPr>
                      <a:endParaRPr sz="1800" dirty="0">
                        <a:latin typeface="+mj-lt"/>
                        <a:ea typeface="Verdana" panose="020B0604030504040204" pitchFamily="34" charset="0"/>
                        <a:cs typeface="Times New Roman"/>
                      </a:endParaRPr>
                    </a:p>
                    <a:p>
                      <a:pPr marL="50165" marR="169545">
                        <a:lnSpc>
                          <a:spcPct val="100000"/>
                        </a:lnSpc>
                      </a:pPr>
                      <a:r>
                        <a:rPr sz="1800" dirty="0">
                          <a:latin typeface="+mj-lt"/>
                          <a:ea typeface="Verdana" panose="020B0604030504040204" pitchFamily="34" charset="0"/>
                          <a:cs typeface="Verdana"/>
                        </a:rPr>
                        <a:t>Control</a:t>
                      </a:r>
                      <a:r>
                        <a:rPr sz="1800" spc="-120" dirty="0">
                          <a:latin typeface="+mj-lt"/>
                          <a:ea typeface="Verdana" panose="020B0604030504040204" pitchFamily="34" charset="0"/>
                          <a:cs typeface="Verdana"/>
                        </a:rPr>
                        <a:t> </a:t>
                      </a:r>
                      <a:r>
                        <a:rPr sz="1800" spc="-35" dirty="0">
                          <a:latin typeface="+mj-lt"/>
                          <a:ea typeface="Verdana" panose="020B0604030504040204" pitchFamily="34" charset="0"/>
                          <a:cs typeface="Verdana"/>
                        </a:rPr>
                        <a:t>group:  </a:t>
                      </a:r>
                      <a:r>
                        <a:rPr sz="1800" spc="10" dirty="0">
                          <a:latin typeface="+mj-lt"/>
                          <a:ea typeface="Verdana" panose="020B0604030504040204" pitchFamily="34" charset="0"/>
                          <a:cs typeface="Verdana"/>
                        </a:rPr>
                        <a:t>None</a:t>
                      </a:r>
                      <a:endParaRPr sz="1800" dirty="0">
                        <a:latin typeface="+mj-lt"/>
                        <a:ea typeface="Verdana" panose="020B0604030504040204" pitchFamily="34" charset="0"/>
                        <a:cs typeface="Verdana"/>
                      </a:endParaRPr>
                    </a:p>
                  </a:txBody>
                  <a:tcPr marL="0" marR="0" marT="25400" marB="0"/>
                </a:tc>
                <a:tc>
                  <a:txBody>
                    <a:bodyPr/>
                    <a:lstStyle/>
                    <a:p>
                      <a:pPr marL="50165" marR="141605">
                        <a:lnSpc>
                          <a:spcPct val="100000"/>
                        </a:lnSpc>
                        <a:spcBef>
                          <a:spcPts val="200"/>
                        </a:spcBef>
                      </a:pPr>
                      <a:r>
                        <a:rPr lang="en-US" sz="1800" spc="-5" dirty="0">
                          <a:latin typeface="+mj-lt"/>
                          <a:ea typeface="Verdana" panose="020B0604030504040204" pitchFamily="34" charset="0"/>
                          <a:cs typeface="Verdana"/>
                        </a:rPr>
                        <a:t>Non-random sampling (</a:t>
                      </a:r>
                      <a:r>
                        <a:rPr sz="1800" spc="-25" dirty="0">
                          <a:latin typeface="+mj-lt"/>
                          <a:ea typeface="Verdana" panose="020B0604030504040204" pitchFamily="34" charset="0"/>
                          <a:cs typeface="Verdana"/>
                        </a:rPr>
                        <a:t>purposive</a:t>
                      </a:r>
                      <a:r>
                        <a:rPr lang="en-US" sz="1800" spc="-25" dirty="0">
                          <a:latin typeface="+mj-lt"/>
                          <a:ea typeface="Verdana" panose="020B0604030504040204" pitchFamily="34" charset="0"/>
                          <a:cs typeface="Verdana"/>
                        </a:rPr>
                        <a:t>)</a:t>
                      </a:r>
                      <a:endParaRPr sz="18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1767724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F8A0800-7052-4271-8960-0D69FBDEBCB0}"/>
              </a:ext>
            </a:extLst>
          </p:cNvPr>
          <p:cNvGraphicFramePr>
            <a:graphicFrameLocks noGrp="1"/>
          </p:cNvGraphicFramePr>
          <p:nvPr>
            <p:extLst>
              <p:ext uri="{D42A27DB-BD31-4B8C-83A1-F6EECF244321}">
                <p14:modId xmlns:p14="http://schemas.microsoft.com/office/powerpoint/2010/main" val="2248718802"/>
              </p:ext>
            </p:extLst>
          </p:nvPr>
        </p:nvGraphicFramePr>
        <p:xfrm>
          <a:off x="53340" y="1393384"/>
          <a:ext cx="12085320" cy="5309620"/>
        </p:xfrm>
        <a:graphic>
          <a:graphicData uri="http://schemas.openxmlformats.org/drawingml/2006/table">
            <a:tbl>
              <a:tblPr firstRow="1" bandRow="1">
                <a:tableStyleId>{5C22544A-7EE6-4342-B048-85BDC9FD1C3A}</a:tableStyleId>
              </a:tblPr>
              <a:tblGrid>
                <a:gridCol w="1856484">
                  <a:extLst>
                    <a:ext uri="{9D8B030D-6E8A-4147-A177-3AD203B41FA5}">
                      <a16:colId xmlns:a16="http://schemas.microsoft.com/office/drawing/2014/main" val="20000"/>
                    </a:ext>
                  </a:extLst>
                </a:gridCol>
                <a:gridCol w="2046198">
                  <a:extLst>
                    <a:ext uri="{9D8B030D-6E8A-4147-A177-3AD203B41FA5}">
                      <a16:colId xmlns:a16="http://schemas.microsoft.com/office/drawing/2014/main" val="20001"/>
                    </a:ext>
                  </a:extLst>
                </a:gridCol>
                <a:gridCol w="3833179">
                  <a:extLst>
                    <a:ext uri="{9D8B030D-6E8A-4147-A177-3AD203B41FA5}">
                      <a16:colId xmlns:a16="http://schemas.microsoft.com/office/drawing/2014/main" val="20002"/>
                    </a:ext>
                  </a:extLst>
                </a:gridCol>
                <a:gridCol w="4349459">
                  <a:extLst>
                    <a:ext uri="{9D8B030D-6E8A-4147-A177-3AD203B41FA5}">
                      <a16:colId xmlns:a16="http://schemas.microsoft.com/office/drawing/2014/main" val="20003"/>
                    </a:ext>
                  </a:extLst>
                </a:gridCol>
              </a:tblGrid>
              <a:tr h="586464">
                <a:tc>
                  <a:txBody>
                    <a:bodyPr/>
                    <a:lstStyle/>
                    <a:p>
                      <a:pPr algn="ctr"/>
                      <a:r>
                        <a:rPr lang="en-PH" sz="1800" dirty="0">
                          <a:solidFill>
                            <a:schemeClr val="tx1"/>
                          </a:solidFill>
                          <a:latin typeface="+mj-lt"/>
                          <a:ea typeface="Verdana" panose="020B0604030504040204" pitchFamily="34" charset="0"/>
                        </a:rPr>
                        <a:t>Research Questions</a:t>
                      </a:r>
                    </a:p>
                  </a:txBody>
                  <a:tcPr/>
                </a:tc>
                <a:tc>
                  <a:txBody>
                    <a:bodyPr/>
                    <a:lstStyle/>
                    <a:p>
                      <a:pPr algn="ctr"/>
                      <a:r>
                        <a:rPr lang="en-PH" sz="1800" dirty="0">
                          <a:solidFill>
                            <a:schemeClr val="tx1"/>
                          </a:solidFill>
                          <a:latin typeface="+mj-lt"/>
                          <a:ea typeface="Verdana" panose="020B0604030504040204" pitchFamily="34" charset="0"/>
                        </a:rPr>
                        <a:t>Participants of the Study</a:t>
                      </a:r>
                    </a:p>
                  </a:txBody>
                  <a:tcPr/>
                </a:tc>
                <a:tc>
                  <a:txBody>
                    <a:bodyPr/>
                    <a:lstStyle/>
                    <a:p>
                      <a:pPr algn="ctr"/>
                      <a:r>
                        <a:rPr lang="en-PH" sz="1800" dirty="0">
                          <a:solidFill>
                            <a:schemeClr val="tx1"/>
                          </a:solidFill>
                          <a:latin typeface="+mj-lt"/>
                          <a:ea typeface="Verdana" panose="020B0604030504040204" pitchFamily="34" charset="0"/>
                        </a:rPr>
                        <a:t>Data gathering Methods/ Instruments to Use </a:t>
                      </a:r>
                    </a:p>
                  </a:txBody>
                  <a:tcPr/>
                </a:tc>
                <a:tc>
                  <a:txBody>
                    <a:bodyPr/>
                    <a:lstStyle/>
                    <a:p>
                      <a:pPr algn="ctr"/>
                      <a:r>
                        <a:rPr lang="en-PH" sz="1800" dirty="0">
                          <a:solidFill>
                            <a:schemeClr val="tx1"/>
                          </a:solidFill>
                          <a:latin typeface="+mj-lt"/>
                          <a:ea typeface="Verdana" panose="020B0604030504040204" pitchFamily="34" charset="0"/>
                        </a:rPr>
                        <a:t>Data Analysis Methods/ Statistics to Use</a:t>
                      </a:r>
                    </a:p>
                  </a:txBody>
                  <a:tcPr/>
                </a:tc>
                <a:extLst>
                  <a:ext uri="{0D108BD9-81ED-4DB2-BD59-A6C34878D82A}">
                    <a16:rowId xmlns:a16="http://schemas.microsoft.com/office/drawing/2014/main" val="10000"/>
                  </a:ext>
                </a:extLst>
              </a:tr>
              <a:tr h="2257419">
                <a:tc>
                  <a:txBody>
                    <a:bodyPr/>
                    <a:lstStyle/>
                    <a:p>
                      <a:pPr marL="50800" marR="137795">
                        <a:lnSpc>
                          <a:spcPct val="100000"/>
                        </a:lnSpc>
                        <a:spcBef>
                          <a:spcPts val="200"/>
                        </a:spcBef>
                      </a:pPr>
                      <a:r>
                        <a:rPr lang="en-PH" sz="2000" spc="-90" dirty="0">
                          <a:latin typeface="+mj-lt"/>
                          <a:ea typeface="Verdana" panose="020B0604030504040204" pitchFamily="34" charset="0"/>
                          <a:cs typeface="Verdana"/>
                        </a:rPr>
                        <a:t>1. </a:t>
                      </a:r>
                      <a:r>
                        <a:rPr lang="en-PH" sz="2000" kern="1200" spc="-90" dirty="0">
                          <a:solidFill>
                            <a:schemeClr val="dk1"/>
                          </a:solidFill>
                          <a:latin typeface="+mn-lt"/>
                          <a:ea typeface="Verdana" panose="020B0604030504040204" pitchFamily="34" charset="0"/>
                          <a:cs typeface="Verdana"/>
                        </a:rPr>
                        <a:t>What is the achievement level in English of the Grade 3 at- risk students before and after using feedback through SMS? </a:t>
                      </a:r>
                      <a:endParaRPr sz="2000" dirty="0">
                        <a:latin typeface="+mj-lt"/>
                        <a:ea typeface="Verdana" panose="020B0604030504040204" pitchFamily="34" charset="0"/>
                        <a:cs typeface="Verdana"/>
                      </a:endParaRPr>
                    </a:p>
                  </a:txBody>
                  <a:tcPr marL="0" marR="0" marT="25400" marB="0"/>
                </a:tc>
                <a:tc rowSpan="2">
                  <a:txBody>
                    <a:bodyPr/>
                    <a:lstStyle/>
                    <a:p>
                      <a:pPr marL="50165" marR="127635">
                        <a:lnSpc>
                          <a:spcPct val="100000"/>
                        </a:lnSpc>
                        <a:spcBef>
                          <a:spcPts val="200"/>
                        </a:spcBef>
                      </a:pPr>
                      <a:r>
                        <a:rPr lang="en-US" sz="2000" dirty="0">
                          <a:latin typeface="+mj-lt"/>
                          <a:ea typeface="Verdana" panose="020B0604030504040204" pitchFamily="34" charset="0"/>
                          <a:cs typeface="Verdana"/>
                        </a:rPr>
                        <a:t>Grade 3 at-risk students</a:t>
                      </a:r>
                      <a:endParaRPr sz="2000" dirty="0">
                        <a:latin typeface="+mj-lt"/>
                        <a:ea typeface="Verdana" panose="020B0604030504040204" pitchFamily="34" charset="0"/>
                        <a:cs typeface="Verdana"/>
                      </a:endParaRPr>
                    </a:p>
                  </a:txBody>
                  <a:tcPr marL="0" marR="0" marT="25400" marB="0"/>
                </a:tc>
                <a:tc rowSpan="2">
                  <a:txBody>
                    <a:bodyPr/>
                    <a:lstStyle/>
                    <a:p>
                      <a:pPr marL="169545" marR="162560" indent="0">
                        <a:lnSpc>
                          <a:spcPct val="100000"/>
                        </a:lnSpc>
                        <a:spcBef>
                          <a:spcPts val="200"/>
                        </a:spcBef>
                        <a:buFont typeface="Arial" panose="020B0604020202020204" pitchFamily="34" charset="0"/>
                        <a:buNone/>
                      </a:pPr>
                      <a:r>
                        <a:rPr lang="en-US" sz="2000" dirty="0">
                          <a:latin typeface="+mj-lt"/>
                          <a:ea typeface="Verdana" panose="020B0604030504040204" pitchFamily="34" charset="0"/>
                          <a:cs typeface="Verdana"/>
                        </a:rPr>
                        <a:t>Any of the following:</a:t>
                      </a:r>
                    </a:p>
                    <a:p>
                      <a:pPr marL="455295" marR="16256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Teacher Made Test</a:t>
                      </a:r>
                    </a:p>
                    <a:p>
                      <a:pPr marL="455295" marR="16256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Standardized Achievement Test</a:t>
                      </a:r>
                    </a:p>
                  </a:txBody>
                  <a:tcPr marL="0" marR="0" marT="25400" marB="0"/>
                </a:tc>
                <a:tc>
                  <a:txBody>
                    <a:bodyPr/>
                    <a:lstStyle/>
                    <a:p>
                      <a:pPr marL="335915" marR="12065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Mean</a:t>
                      </a:r>
                      <a:endParaRPr sz="20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0001"/>
                  </a:ext>
                </a:extLst>
              </a:tr>
              <a:tr h="2205740">
                <a:tc>
                  <a:txBody>
                    <a:bodyPr/>
                    <a:lstStyle/>
                    <a:p>
                      <a:pPr marL="50800" marR="137795">
                        <a:lnSpc>
                          <a:spcPct val="100000"/>
                        </a:lnSpc>
                        <a:spcBef>
                          <a:spcPts val="200"/>
                        </a:spcBef>
                      </a:pPr>
                      <a:r>
                        <a:rPr lang="en-US" sz="2000" dirty="0">
                          <a:latin typeface="+mj-lt"/>
                          <a:ea typeface="Verdana" panose="020B0604030504040204" pitchFamily="34" charset="0"/>
                          <a:cs typeface="Verdana"/>
                        </a:rPr>
                        <a:t>2. </a:t>
                      </a:r>
                      <a:r>
                        <a:rPr lang="en-US" sz="2000" kern="1200" dirty="0">
                          <a:solidFill>
                            <a:schemeClr val="dk1"/>
                          </a:solidFill>
                          <a:latin typeface="+mn-lt"/>
                          <a:ea typeface="Verdana" panose="020B0604030504040204" pitchFamily="34" charset="0"/>
                          <a:cs typeface="Verdana"/>
                        </a:rPr>
                        <a:t>Does </a:t>
                      </a:r>
                      <a:r>
                        <a:rPr lang="en-US" sz="2000" kern="1200" spc="-25" dirty="0">
                          <a:solidFill>
                            <a:schemeClr val="dk1"/>
                          </a:solidFill>
                          <a:latin typeface="+mn-lt"/>
                          <a:ea typeface="Verdana" panose="020B0604030504040204" pitchFamily="34" charset="0"/>
                          <a:cs typeface="Verdana"/>
                        </a:rPr>
                        <a:t>SMS  </a:t>
                      </a:r>
                      <a:r>
                        <a:rPr lang="en-US" sz="2000" kern="1200" spc="5" dirty="0">
                          <a:solidFill>
                            <a:schemeClr val="dk1"/>
                          </a:solidFill>
                          <a:latin typeface="+mn-lt"/>
                          <a:ea typeface="Verdana" panose="020B0604030504040204" pitchFamily="34" charset="0"/>
                          <a:cs typeface="Verdana"/>
                        </a:rPr>
                        <a:t>feedback  </a:t>
                      </a:r>
                      <a:r>
                        <a:rPr lang="en-US" sz="2000" kern="1200" spc="-20" dirty="0">
                          <a:solidFill>
                            <a:schemeClr val="dk1"/>
                          </a:solidFill>
                          <a:latin typeface="+mn-lt"/>
                          <a:ea typeface="Verdana" panose="020B0604030504040204" pitchFamily="34" charset="0"/>
                          <a:cs typeface="Verdana"/>
                        </a:rPr>
                        <a:t>increase </a:t>
                      </a:r>
                      <a:r>
                        <a:rPr lang="en-US" sz="2000" kern="1200" spc="-10" dirty="0">
                          <a:solidFill>
                            <a:schemeClr val="dk1"/>
                          </a:solidFill>
                          <a:latin typeface="+mn-lt"/>
                          <a:ea typeface="Verdana" panose="020B0604030504040204" pitchFamily="34" charset="0"/>
                          <a:cs typeface="Verdana"/>
                        </a:rPr>
                        <a:t>the  </a:t>
                      </a:r>
                      <a:r>
                        <a:rPr lang="en-US" sz="2000" kern="1200" spc="-15" dirty="0">
                          <a:solidFill>
                            <a:schemeClr val="dk1"/>
                          </a:solidFill>
                          <a:latin typeface="+mn-lt"/>
                          <a:ea typeface="Verdana" panose="020B0604030504040204" pitchFamily="34" charset="0"/>
                          <a:cs typeface="Verdana"/>
                        </a:rPr>
                        <a:t>achievement  </a:t>
                      </a:r>
                      <a:r>
                        <a:rPr lang="en-US" sz="2000" kern="1200" spc="-30" dirty="0">
                          <a:solidFill>
                            <a:schemeClr val="dk1"/>
                          </a:solidFill>
                          <a:latin typeface="+mn-lt"/>
                          <a:ea typeface="Verdana" panose="020B0604030504040204" pitchFamily="34" charset="0"/>
                          <a:cs typeface="Verdana"/>
                        </a:rPr>
                        <a:t>levels </a:t>
                      </a:r>
                      <a:r>
                        <a:rPr lang="en-US" sz="2000" kern="1200" spc="20" dirty="0">
                          <a:solidFill>
                            <a:schemeClr val="dk1"/>
                          </a:solidFill>
                          <a:latin typeface="+mn-lt"/>
                          <a:ea typeface="Verdana" panose="020B0604030504040204" pitchFamily="34" charset="0"/>
                          <a:cs typeface="Verdana"/>
                        </a:rPr>
                        <a:t>of </a:t>
                      </a:r>
                      <a:r>
                        <a:rPr lang="en-US" sz="2000" kern="1200" spc="-25" dirty="0">
                          <a:solidFill>
                            <a:schemeClr val="dk1"/>
                          </a:solidFill>
                          <a:latin typeface="+mn-lt"/>
                          <a:ea typeface="Verdana" panose="020B0604030504040204" pitchFamily="34" charset="0"/>
                          <a:cs typeface="Verdana"/>
                        </a:rPr>
                        <a:t>at- </a:t>
                      </a:r>
                      <a:r>
                        <a:rPr lang="en-US" sz="2000" kern="1200" spc="-30" dirty="0">
                          <a:solidFill>
                            <a:schemeClr val="dk1"/>
                          </a:solidFill>
                          <a:latin typeface="+mn-lt"/>
                          <a:ea typeface="Verdana" panose="020B0604030504040204" pitchFamily="34" charset="0"/>
                          <a:cs typeface="Verdana"/>
                        </a:rPr>
                        <a:t>risk</a:t>
                      </a:r>
                      <a:r>
                        <a:rPr lang="en-US" sz="2000" kern="1200" spc="-114" dirty="0">
                          <a:solidFill>
                            <a:schemeClr val="dk1"/>
                          </a:solidFill>
                          <a:latin typeface="+mn-lt"/>
                          <a:ea typeface="Verdana" panose="020B0604030504040204" pitchFamily="34" charset="0"/>
                          <a:cs typeface="Verdana"/>
                        </a:rPr>
                        <a:t> </a:t>
                      </a:r>
                      <a:r>
                        <a:rPr lang="en-US" sz="2000" kern="1200" spc="-15" dirty="0">
                          <a:solidFill>
                            <a:schemeClr val="dk1"/>
                          </a:solidFill>
                          <a:latin typeface="+mn-lt"/>
                          <a:ea typeface="Verdana" panose="020B0604030504040204" pitchFamily="34" charset="0"/>
                          <a:cs typeface="Verdana"/>
                        </a:rPr>
                        <a:t>students?</a:t>
                      </a:r>
                      <a:endParaRPr sz="2000" dirty="0">
                        <a:latin typeface="+mj-lt"/>
                        <a:ea typeface="Verdana" panose="020B0604030504040204" pitchFamily="34" charset="0"/>
                        <a:cs typeface="Verdana"/>
                      </a:endParaRPr>
                    </a:p>
                  </a:txBody>
                  <a:tcPr marL="0" marR="0" marT="25400" marB="0"/>
                </a:tc>
                <a:tc vMerge="1">
                  <a:txBody>
                    <a:bodyPr/>
                    <a:lstStyle/>
                    <a:p>
                      <a:pPr marL="50165" marR="186055">
                        <a:lnSpc>
                          <a:spcPct val="100000"/>
                        </a:lnSpc>
                      </a:pPr>
                      <a:endParaRPr sz="1800" dirty="0">
                        <a:latin typeface="+mj-lt"/>
                        <a:ea typeface="Verdana" panose="020B0604030504040204" pitchFamily="34" charset="0"/>
                        <a:cs typeface="Verdana"/>
                      </a:endParaRPr>
                    </a:p>
                  </a:txBody>
                  <a:tcPr marL="0" marR="0" marT="25400" marB="0"/>
                </a:tc>
                <a:tc vMerge="1">
                  <a:txBody>
                    <a:bodyPr/>
                    <a:lstStyle/>
                    <a:p>
                      <a:pPr marL="169545" marR="162560" indent="224154">
                        <a:lnSpc>
                          <a:spcPct val="100000"/>
                        </a:lnSpc>
                        <a:spcBef>
                          <a:spcPts val="200"/>
                        </a:spcBef>
                      </a:pPr>
                      <a:endParaRPr sz="1800" dirty="0">
                        <a:latin typeface="+mj-lt"/>
                        <a:ea typeface="Verdana" panose="020B0604030504040204" pitchFamily="34" charset="0"/>
                        <a:cs typeface="Verdana"/>
                      </a:endParaRPr>
                    </a:p>
                  </a:txBody>
                  <a:tcPr marL="0" marR="0" marT="25400" marB="0"/>
                </a:tc>
                <a:tc>
                  <a:txBody>
                    <a:bodyPr/>
                    <a:lstStyle/>
                    <a:p>
                      <a:pPr marL="393065" marR="196850" indent="-342900">
                        <a:lnSpc>
                          <a:spcPct val="100000"/>
                        </a:lnSpc>
                        <a:buFont typeface="Arial" panose="020B0604020202020204" pitchFamily="34" charset="0"/>
                        <a:buChar char="•"/>
                      </a:pPr>
                      <a:r>
                        <a:rPr lang="en-US" sz="2000" dirty="0">
                          <a:latin typeface="+mj-lt"/>
                          <a:ea typeface="Verdana" panose="020B0604030504040204" pitchFamily="34" charset="0"/>
                          <a:cs typeface="Verdana"/>
                        </a:rPr>
                        <a:t>Paired T-test</a:t>
                      </a:r>
                      <a:endParaRPr sz="20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448955272"/>
                  </a:ext>
                </a:extLst>
              </a:tr>
            </a:tbl>
          </a:graphicData>
        </a:graphic>
      </p:graphicFrame>
    </p:spTree>
    <p:extLst>
      <p:ext uri="{BB962C8B-B14F-4D97-AF65-F5344CB8AC3E}">
        <p14:creationId xmlns:p14="http://schemas.microsoft.com/office/powerpoint/2010/main" val="340817441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7" name="Title 1"/>
          <p:cNvSpPr>
            <a:spLocks noGrp="1"/>
          </p:cNvSpPr>
          <p:nvPr>
            <p:ph type="title"/>
          </p:nvPr>
        </p:nvSpPr>
        <p:spPr>
          <a:xfrm>
            <a:off x="1326969" y="1332506"/>
            <a:ext cx="9786194" cy="1151965"/>
          </a:xfrm>
        </p:spPr>
        <p:txBody>
          <a:bodyPr>
            <a:normAutofit/>
          </a:bodyPr>
          <a:lstStyle/>
          <a:p>
            <a:r>
              <a:rPr lang="en-US" b="1" cap="none" spc="-155" dirty="0">
                <a:solidFill>
                  <a:schemeClr val="tx1"/>
                </a:solidFill>
              </a:rPr>
              <a:t>Definition of Terms</a:t>
            </a:r>
            <a:endParaRPr lang="en-PH" b="1" cap="none" dirty="0">
              <a:solidFill>
                <a:schemeClr val="tx1"/>
              </a:solidFill>
            </a:endParaRPr>
          </a:p>
        </p:txBody>
      </p:sp>
      <p:sp>
        <p:nvSpPr>
          <p:cNvPr id="10" name="Content Placeholder 2"/>
          <p:cNvSpPr>
            <a:spLocks noGrp="1"/>
          </p:cNvSpPr>
          <p:nvPr>
            <p:ph sz="quarter" idx="4294967295"/>
          </p:nvPr>
        </p:nvSpPr>
        <p:spPr>
          <a:xfrm>
            <a:off x="506998" y="2484471"/>
            <a:ext cx="11486882" cy="4373529"/>
          </a:xfrm>
          <a:prstGeom prst="rect">
            <a:avLst/>
          </a:prstGeom>
        </p:spPr>
        <p:txBody>
          <a:bodyPr>
            <a:noAutofit/>
          </a:bodyPr>
          <a:lstStyle/>
          <a:p>
            <a:pPr>
              <a:buFont typeface="Wingdings" panose="05000000000000000000" pitchFamily="2" charset="2"/>
              <a:buChar char="q"/>
            </a:pPr>
            <a:r>
              <a:rPr lang="en-US" sz="3200" b="1" i="1" cap="none" dirty="0"/>
              <a:t> </a:t>
            </a:r>
            <a:r>
              <a:rPr lang="en-US" b="1" i="1" cap="none" dirty="0"/>
              <a:t>Independent  Variable</a:t>
            </a:r>
          </a:p>
          <a:p>
            <a:pPr lvl="1">
              <a:buFont typeface="Wingdings" panose="05000000000000000000" pitchFamily="2" charset="2"/>
              <a:buChar char="ü"/>
            </a:pPr>
            <a:r>
              <a:rPr lang="en-US" sz="2800" dirty="0"/>
              <a:t>the cause</a:t>
            </a:r>
          </a:p>
          <a:p>
            <a:pPr lvl="1">
              <a:buFont typeface="Wingdings" panose="05000000000000000000" pitchFamily="2" charset="2"/>
              <a:buChar char="ü"/>
            </a:pPr>
            <a:r>
              <a:rPr lang="en-US" sz="2800" dirty="0"/>
              <a:t>changed on purpose by the experimenter (researcher)</a:t>
            </a:r>
          </a:p>
          <a:p>
            <a:pPr lvl="1">
              <a:buFont typeface="Wingdings" panose="05000000000000000000" pitchFamily="2" charset="2"/>
              <a:buChar char="ü"/>
            </a:pPr>
            <a:r>
              <a:rPr lang="en-US" sz="2800" dirty="0">
                <a:latin typeface="Verdana" panose="020B0604030504040204" pitchFamily="34" charset="0"/>
                <a:ea typeface="Verdana" panose="020B0604030504040204" pitchFamily="34" charset="0"/>
              </a:rPr>
              <a:t>i</a:t>
            </a:r>
            <a:r>
              <a:rPr lang="en-US" sz="2800" cap="none" dirty="0">
                <a:latin typeface="Verdana" panose="020B0604030504040204" pitchFamily="34" charset="0"/>
                <a:ea typeface="Verdana" panose="020B0604030504040204" pitchFamily="34" charset="0"/>
              </a:rPr>
              <a:t>ts value is </a:t>
            </a:r>
            <a:r>
              <a:rPr lang="en-US" sz="2800" i="1" cap="none" dirty="0">
                <a:latin typeface="Verdana" panose="020B0604030504040204" pitchFamily="34" charset="0"/>
                <a:ea typeface="Verdana" panose="020B0604030504040204" pitchFamily="34" charset="0"/>
              </a:rPr>
              <a:t>independent</a:t>
            </a:r>
            <a:r>
              <a:rPr lang="en-US" sz="2800" cap="none" dirty="0">
                <a:latin typeface="Verdana" panose="020B0604030504040204" pitchFamily="34" charset="0"/>
                <a:ea typeface="Verdana" panose="020B0604030504040204" pitchFamily="34" charset="0"/>
              </a:rPr>
              <a:t> of other variables</a:t>
            </a:r>
          </a:p>
          <a:p>
            <a:pPr>
              <a:buFont typeface="Wingdings" panose="05000000000000000000" pitchFamily="2" charset="2"/>
              <a:buChar char="q"/>
            </a:pPr>
            <a:r>
              <a:rPr lang="en-US" sz="3200" cap="none" dirty="0"/>
              <a:t> </a:t>
            </a:r>
            <a:r>
              <a:rPr lang="en-US" b="1" i="1" cap="none" dirty="0"/>
              <a:t>Dependent  Variable</a:t>
            </a:r>
          </a:p>
          <a:p>
            <a:pPr lvl="1">
              <a:buFont typeface="Wingdings" panose="05000000000000000000" pitchFamily="2" charset="2"/>
              <a:buChar char="ü"/>
            </a:pPr>
            <a:r>
              <a:rPr lang="en-US" sz="2800" cap="none" dirty="0">
                <a:latin typeface="Verdana" panose="020B0604030504040204" pitchFamily="34" charset="0"/>
                <a:ea typeface="Verdana" panose="020B0604030504040204" pitchFamily="34" charset="0"/>
              </a:rPr>
              <a:t>the effect</a:t>
            </a:r>
          </a:p>
          <a:p>
            <a:pPr lvl="1">
              <a:buFont typeface="Wingdings" panose="05000000000000000000" pitchFamily="2" charset="2"/>
              <a:buChar char="ü"/>
            </a:pPr>
            <a:r>
              <a:rPr lang="en-US" sz="2800" dirty="0">
                <a:latin typeface="Verdana" panose="020B0604030504040204" pitchFamily="34" charset="0"/>
                <a:ea typeface="Verdana" panose="020B0604030504040204" pitchFamily="34" charset="0"/>
              </a:rPr>
              <a:t>responds to the independent variable</a:t>
            </a:r>
            <a:endParaRPr lang="en-US" sz="2800" cap="none" dirty="0">
              <a:latin typeface="Verdana" panose="020B0604030504040204" pitchFamily="34" charset="0"/>
              <a:ea typeface="Verdana" panose="020B0604030504040204" pitchFamily="34" charset="0"/>
            </a:endParaRPr>
          </a:p>
          <a:p>
            <a:pPr lvl="1">
              <a:buFont typeface="Wingdings" panose="05000000000000000000" pitchFamily="2" charset="2"/>
              <a:buChar char="ü"/>
            </a:pPr>
            <a:r>
              <a:rPr lang="en-US" sz="2800" cap="none" dirty="0">
                <a:latin typeface="Verdana" panose="020B0604030504040204" pitchFamily="34" charset="0"/>
                <a:ea typeface="Verdana" panose="020B0604030504040204" pitchFamily="34" charset="0"/>
              </a:rPr>
              <a:t>Its value </a:t>
            </a:r>
            <a:r>
              <a:rPr lang="en-US" sz="2800" i="1" cap="none" dirty="0">
                <a:latin typeface="Verdana" panose="020B0604030504040204" pitchFamily="34" charset="0"/>
                <a:ea typeface="Verdana" panose="020B0604030504040204" pitchFamily="34" charset="0"/>
              </a:rPr>
              <a:t>depends</a:t>
            </a:r>
            <a:r>
              <a:rPr lang="en-US" sz="2800" cap="none" dirty="0">
                <a:latin typeface="Verdana" panose="020B0604030504040204" pitchFamily="34" charset="0"/>
                <a:ea typeface="Verdana" panose="020B0604030504040204" pitchFamily="34" charset="0"/>
              </a:rPr>
              <a:t> on changes in the independent variable.</a:t>
            </a:r>
          </a:p>
        </p:txBody>
      </p:sp>
      <p:sp>
        <p:nvSpPr>
          <p:cNvPr id="11" name="object 5"/>
          <p:cNvSpPr/>
          <p:nvPr/>
        </p:nvSpPr>
        <p:spPr>
          <a:xfrm>
            <a:off x="716280" y="1560664"/>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9" name="Title 1">
            <a:extLst>
              <a:ext uri="{FF2B5EF4-FFF2-40B4-BE49-F238E27FC236}">
                <a16:creationId xmlns:a16="http://schemas.microsoft.com/office/drawing/2014/main" id="{4CE46958-992F-427B-B678-D086987535D8}"/>
              </a:ext>
            </a:extLst>
          </p:cNvPr>
          <p:cNvSpPr>
            <a:spLocks noGrp="1"/>
          </p:cNvSpPr>
          <p:nvPr>
            <p:ph type="title"/>
          </p:nvPr>
        </p:nvSpPr>
        <p:spPr>
          <a:xfrm>
            <a:off x="1502318" y="1240875"/>
            <a:ext cx="10308682" cy="1151965"/>
          </a:xfrm>
        </p:spPr>
        <p:txBody>
          <a:bodyPr>
            <a:normAutofit/>
          </a:bodyPr>
          <a:lstStyle/>
          <a:p>
            <a:r>
              <a:rPr lang="en-PH" b="1" dirty="0">
                <a:solidFill>
                  <a:schemeClr val="tx1"/>
                </a:solidFill>
              </a:rPr>
              <a:t>Activity</a:t>
            </a:r>
            <a:endParaRPr lang="en-PH" b="1" cap="none" dirty="0">
              <a:solidFill>
                <a:schemeClr val="tx1"/>
              </a:solidFill>
            </a:endParaRPr>
          </a:p>
        </p:txBody>
      </p:sp>
      <p:sp>
        <p:nvSpPr>
          <p:cNvPr id="10" name="Content Placeholder 2">
            <a:extLst>
              <a:ext uri="{FF2B5EF4-FFF2-40B4-BE49-F238E27FC236}">
                <a16:creationId xmlns:a16="http://schemas.microsoft.com/office/drawing/2014/main" id="{8E297FDA-2517-4BFF-8BA1-C05C865C91C1}"/>
              </a:ext>
            </a:extLst>
          </p:cNvPr>
          <p:cNvSpPr>
            <a:spLocks noGrp="1"/>
          </p:cNvSpPr>
          <p:nvPr>
            <p:ph sz="quarter" idx="4294967295"/>
          </p:nvPr>
        </p:nvSpPr>
        <p:spPr>
          <a:xfrm>
            <a:off x="594360" y="2362200"/>
            <a:ext cx="11597640" cy="1935480"/>
          </a:xfrm>
          <a:prstGeom prst="rect">
            <a:avLst/>
          </a:prstGeom>
        </p:spPr>
        <p:txBody>
          <a:bodyPr>
            <a:noAutofit/>
          </a:bodyPr>
          <a:lstStyle/>
          <a:p>
            <a:pPr>
              <a:buFont typeface="Wingdings" panose="05000000000000000000" pitchFamily="2" charset="2"/>
              <a:buChar char="q"/>
            </a:pPr>
            <a:r>
              <a:rPr lang="en-US" spc="-85" dirty="0">
                <a:latin typeface="+mj-lt"/>
                <a:cs typeface="Verdana"/>
              </a:rPr>
              <a:t> </a:t>
            </a:r>
            <a:r>
              <a:rPr lang="en-US" b="1" i="1" spc="-85" dirty="0">
                <a:latin typeface="+mj-lt"/>
                <a:cs typeface="Verdana"/>
              </a:rPr>
              <a:t>Research Topics and Conditions</a:t>
            </a:r>
          </a:p>
          <a:p>
            <a:pPr marL="0" indent="0">
              <a:buNone/>
            </a:pPr>
            <a:r>
              <a:rPr lang="en-US" sz="2800" dirty="0"/>
              <a:t>	</a:t>
            </a:r>
          </a:p>
          <a:p>
            <a:pPr marL="914400" lvl="1" indent="-457200">
              <a:buNone/>
            </a:pPr>
            <a:r>
              <a:rPr lang="en-US" sz="2800" dirty="0"/>
              <a:t>3. </a:t>
            </a:r>
            <a:r>
              <a:rPr lang="en-PH" sz="2800" dirty="0">
                <a:ea typeface="Verdana" panose="020B0604030504040204" pitchFamily="34" charset="0"/>
              </a:rPr>
              <a:t>Improving Grade 6 Pupils’ Geometry Skills Using Manipulatives. (There are only two sections and convenience sampling is used.)</a:t>
            </a:r>
            <a:r>
              <a:rPr lang="en-US" sz="2800" dirty="0"/>
              <a:t>   	</a:t>
            </a:r>
          </a:p>
          <a:p>
            <a:pPr marL="914400" lvl="1" indent="-457200">
              <a:buNone/>
            </a:pPr>
            <a:r>
              <a:rPr lang="en-US" sz="2800" dirty="0"/>
              <a:t>	</a:t>
            </a:r>
          </a:p>
          <a:p>
            <a:pPr marL="914400" lvl="1" indent="-457200">
              <a:buNone/>
            </a:pPr>
            <a:endParaRPr lang="en-US" sz="2800" dirty="0"/>
          </a:p>
        </p:txBody>
      </p:sp>
      <p:sp>
        <p:nvSpPr>
          <p:cNvPr id="11" name="object 5">
            <a:extLst>
              <a:ext uri="{FF2B5EF4-FFF2-40B4-BE49-F238E27FC236}">
                <a16:creationId xmlns:a16="http://schemas.microsoft.com/office/drawing/2014/main" id="{D4DA184F-2A8C-4BBC-BDBD-701E3D21EB91}"/>
              </a:ext>
            </a:extLst>
          </p:cNvPr>
          <p:cNvSpPr/>
          <p:nvPr/>
        </p:nvSpPr>
        <p:spPr>
          <a:xfrm>
            <a:off x="822960" y="1349478"/>
            <a:ext cx="610689" cy="617270"/>
          </a:xfrm>
          <a:prstGeom prst="rect">
            <a:avLst/>
          </a:prstGeom>
          <a:blipFill>
            <a:blip r:embed="rId4" cstate="print"/>
            <a:stretch>
              <a:fillRect/>
            </a:stretch>
          </a:blipFill>
        </p:spPr>
        <p:txBody>
          <a:bodyPr wrap="square" lIns="0" tIns="0" rIns="0" bIns="0" rtlCol="0"/>
          <a:lstStyle/>
          <a:p>
            <a:endParaRPr/>
          </a:p>
        </p:txBody>
      </p:sp>
      <p:graphicFrame>
        <p:nvGraphicFramePr>
          <p:cNvPr id="6" name="Table 5">
            <a:extLst>
              <a:ext uri="{FF2B5EF4-FFF2-40B4-BE49-F238E27FC236}">
                <a16:creationId xmlns:a16="http://schemas.microsoft.com/office/drawing/2014/main" id="{63E17662-CEE4-4FB7-AE5B-89BBF1BDFA3D}"/>
              </a:ext>
            </a:extLst>
          </p:cNvPr>
          <p:cNvGraphicFramePr>
            <a:graphicFrameLocks noGrp="1"/>
          </p:cNvGraphicFramePr>
          <p:nvPr>
            <p:extLst>
              <p:ext uri="{D42A27DB-BD31-4B8C-83A1-F6EECF244321}">
                <p14:modId xmlns:p14="http://schemas.microsoft.com/office/powerpoint/2010/main" val="3484876587"/>
              </p:ext>
            </p:extLst>
          </p:nvPr>
        </p:nvGraphicFramePr>
        <p:xfrm>
          <a:off x="57955" y="4413165"/>
          <a:ext cx="12076090" cy="2316480"/>
        </p:xfrm>
        <a:graphic>
          <a:graphicData uri="http://schemas.openxmlformats.org/drawingml/2006/table">
            <a:tbl>
              <a:tblPr firstRow="1" bandRow="1">
                <a:tableStyleId>{5C22544A-7EE6-4342-B048-85BDC9FD1C3A}</a:tableStyleId>
              </a:tblPr>
              <a:tblGrid>
                <a:gridCol w="1773850">
                  <a:extLst>
                    <a:ext uri="{9D8B030D-6E8A-4147-A177-3AD203B41FA5}">
                      <a16:colId xmlns:a16="http://schemas.microsoft.com/office/drawing/2014/main" val="15007826"/>
                    </a:ext>
                  </a:extLst>
                </a:gridCol>
                <a:gridCol w="2103120">
                  <a:extLst>
                    <a:ext uri="{9D8B030D-6E8A-4147-A177-3AD203B41FA5}">
                      <a16:colId xmlns:a16="http://schemas.microsoft.com/office/drawing/2014/main" val="2113545247"/>
                    </a:ext>
                  </a:extLst>
                </a:gridCol>
                <a:gridCol w="1992039">
                  <a:extLst>
                    <a:ext uri="{9D8B030D-6E8A-4147-A177-3AD203B41FA5}">
                      <a16:colId xmlns:a16="http://schemas.microsoft.com/office/drawing/2014/main" val="3911503358"/>
                    </a:ext>
                  </a:extLst>
                </a:gridCol>
                <a:gridCol w="2181718">
                  <a:extLst>
                    <a:ext uri="{9D8B030D-6E8A-4147-A177-3AD203B41FA5}">
                      <a16:colId xmlns:a16="http://schemas.microsoft.com/office/drawing/2014/main" val="3255991026"/>
                    </a:ext>
                  </a:extLst>
                </a:gridCol>
                <a:gridCol w="2272763">
                  <a:extLst>
                    <a:ext uri="{9D8B030D-6E8A-4147-A177-3AD203B41FA5}">
                      <a16:colId xmlns:a16="http://schemas.microsoft.com/office/drawing/2014/main" val="1456002691"/>
                    </a:ext>
                  </a:extLst>
                </a:gridCol>
                <a:gridCol w="1752600">
                  <a:extLst>
                    <a:ext uri="{9D8B030D-6E8A-4147-A177-3AD203B41FA5}">
                      <a16:colId xmlns:a16="http://schemas.microsoft.com/office/drawing/2014/main" val="847912477"/>
                    </a:ext>
                  </a:extLst>
                </a:gridCol>
              </a:tblGrid>
              <a:tr h="370840">
                <a:tc>
                  <a:txBody>
                    <a:bodyPr/>
                    <a:lstStyle/>
                    <a:p>
                      <a:pPr algn="ctr"/>
                      <a:r>
                        <a:rPr lang="en-PH" sz="2800" b="0" dirty="0">
                          <a:solidFill>
                            <a:schemeClr val="tx1"/>
                          </a:solidFill>
                          <a:latin typeface="+mj-lt"/>
                          <a:ea typeface="Verdana" panose="020B0604030504040204" pitchFamily="34" charset="0"/>
                        </a:rPr>
                        <a:t>Research Question</a:t>
                      </a:r>
                    </a:p>
                  </a:txBody>
                  <a:tcPr/>
                </a:tc>
                <a:tc>
                  <a:txBody>
                    <a:bodyPr/>
                    <a:lstStyle/>
                    <a:p>
                      <a:pPr algn="ctr"/>
                      <a:r>
                        <a:rPr lang="en-PH" sz="2800" b="0" dirty="0">
                          <a:solidFill>
                            <a:schemeClr val="tx1"/>
                          </a:solidFill>
                          <a:latin typeface="+mj-lt"/>
                          <a:ea typeface="Verdana" panose="020B0604030504040204" pitchFamily="34" charset="0"/>
                        </a:rPr>
                        <a:t>Hypotheses</a:t>
                      </a:r>
                    </a:p>
                    <a:p>
                      <a:pPr algn="ctr"/>
                      <a:r>
                        <a:rPr lang="en-PH" sz="2800" b="0" dirty="0">
                          <a:solidFill>
                            <a:schemeClr val="tx1"/>
                          </a:solidFill>
                          <a:latin typeface="+mj-lt"/>
                          <a:ea typeface="Verdana" panose="020B0604030504040204" pitchFamily="34" charset="0"/>
                        </a:rPr>
                        <a:t>(Ho and Ha)</a:t>
                      </a:r>
                    </a:p>
                  </a:txBody>
                  <a:tcPr/>
                </a:tc>
                <a:tc>
                  <a:txBody>
                    <a:bodyPr/>
                    <a:lstStyle/>
                    <a:p>
                      <a:pPr algn="ctr"/>
                      <a:r>
                        <a:rPr lang="en-PH" sz="2800" b="0" dirty="0">
                          <a:solidFill>
                            <a:schemeClr val="tx1"/>
                          </a:solidFill>
                          <a:latin typeface="+mj-lt"/>
                          <a:ea typeface="Verdana" panose="020B0604030504040204" pitchFamily="34" charset="0"/>
                        </a:rPr>
                        <a:t>Type of  Experiment</a:t>
                      </a:r>
                    </a:p>
                  </a:txBody>
                  <a:tcPr/>
                </a:tc>
                <a:tc>
                  <a:txBody>
                    <a:bodyPr/>
                    <a:lstStyle/>
                    <a:p>
                      <a:pPr algn="ctr"/>
                      <a:r>
                        <a:rPr lang="en-PH" sz="2800" b="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2800" b="0" dirty="0">
                          <a:solidFill>
                            <a:schemeClr val="tx1"/>
                          </a:solidFill>
                          <a:latin typeface="+mj-lt"/>
                          <a:ea typeface="Verdana" panose="020B0604030504040204" pitchFamily="34" charset="0"/>
                        </a:rPr>
                        <a:t>Group/s:</a:t>
                      </a:r>
                    </a:p>
                  </a:txBody>
                  <a:tcPr/>
                </a:tc>
                <a:tc>
                  <a:txBody>
                    <a:bodyPr/>
                    <a:lstStyle/>
                    <a:p>
                      <a:pPr algn="ctr"/>
                      <a:r>
                        <a:rPr lang="en-PH" sz="2800" b="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2754201663"/>
                  </a:ext>
                </a:extLst>
              </a:tr>
              <a:tr h="370840">
                <a:tc>
                  <a:txBody>
                    <a:bodyPr/>
                    <a:lstStyle/>
                    <a:p>
                      <a:r>
                        <a:rPr lang="en-PH" sz="2800" dirty="0">
                          <a:latin typeface="+mj-lt"/>
                        </a:rPr>
                        <a:t>3.</a:t>
                      </a: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a:latin typeface="+mj-lt"/>
                      </a:endParaRPr>
                    </a:p>
                  </a:txBody>
                  <a:tcPr/>
                </a:tc>
                <a:tc>
                  <a:txBody>
                    <a:bodyPr/>
                    <a:lstStyle/>
                    <a:p>
                      <a:endParaRPr lang="en-PH" sz="2800" dirty="0">
                        <a:latin typeface="+mj-lt"/>
                      </a:endParaRPr>
                    </a:p>
                  </a:txBody>
                  <a:tcPr/>
                </a:tc>
                <a:tc>
                  <a:txBody>
                    <a:bodyPr/>
                    <a:lstStyle/>
                    <a:p>
                      <a:endParaRPr lang="en-PH" sz="2800" dirty="0">
                        <a:latin typeface="+mj-lt"/>
                      </a:endParaRPr>
                    </a:p>
                  </a:txBody>
                  <a:tcPr/>
                </a:tc>
                <a:extLst>
                  <a:ext uri="{0D108BD9-81ED-4DB2-BD59-A6C34878D82A}">
                    <a16:rowId xmlns:a16="http://schemas.microsoft.com/office/drawing/2014/main" val="2867528616"/>
                  </a:ext>
                </a:extLst>
              </a:tr>
            </a:tbl>
          </a:graphicData>
        </a:graphic>
      </p:graphicFrame>
    </p:spTree>
    <p:extLst>
      <p:ext uri="{BB962C8B-B14F-4D97-AF65-F5344CB8AC3E}">
        <p14:creationId xmlns:p14="http://schemas.microsoft.com/office/powerpoint/2010/main" val="259885436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graphicFrame>
        <p:nvGraphicFramePr>
          <p:cNvPr id="5" name="Table 4">
            <a:extLst>
              <a:ext uri="{FF2B5EF4-FFF2-40B4-BE49-F238E27FC236}">
                <a16:creationId xmlns:a16="http://schemas.microsoft.com/office/drawing/2014/main" id="{55B8115E-63F1-4E6A-ABFB-A1D82358CF31}"/>
              </a:ext>
            </a:extLst>
          </p:cNvPr>
          <p:cNvGraphicFramePr>
            <a:graphicFrameLocks noGrp="1"/>
          </p:cNvGraphicFramePr>
          <p:nvPr>
            <p:extLst>
              <p:ext uri="{D42A27DB-BD31-4B8C-83A1-F6EECF244321}">
                <p14:modId xmlns:p14="http://schemas.microsoft.com/office/powerpoint/2010/main" val="3785405827"/>
              </p:ext>
            </p:extLst>
          </p:nvPr>
        </p:nvGraphicFramePr>
        <p:xfrm>
          <a:off x="248920" y="1376680"/>
          <a:ext cx="11500830" cy="4818380"/>
        </p:xfrm>
        <a:graphic>
          <a:graphicData uri="http://schemas.openxmlformats.org/drawingml/2006/table">
            <a:tbl>
              <a:tblPr firstRow="1" bandRow="1">
                <a:tableStyleId>{5C22544A-7EE6-4342-B048-85BDC9FD1C3A}</a:tableStyleId>
              </a:tblPr>
              <a:tblGrid>
                <a:gridCol w="1764405">
                  <a:extLst>
                    <a:ext uri="{9D8B030D-6E8A-4147-A177-3AD203B41FA5}">
                      <a16:colId xmlns:a16="http://schemas.microsoft.com/office/drawing/2014/main" val="20000"/>
                    </a:ext>
                  </a:extLst>
                </a:gridCol>
                <a:gridCol w="1944710">
                  <a:extLst>
                    <a:ext uri="{9D8B030D-6E8A-4147-A177-3AD203B41FA5}">
                      <a16:colId xmlns:a16="http://schemas.microsoft.com/office/drawing/2014/main" val="20001"/>
                    </a:ext>
                  </a:extLst>
                </a:gridCol>
                <a:gridCol w="1880316">
                  <a:extLst>
                    <a:ext uri="{9D8B030D-6E8A-4147-A177-3AD203B41FA5}">
                      <a16:colId xmlns:a16="http://schemas.microsoft.com/office/drawing/2014/main" val="20002"/>
                    </a:ext>
                  </a:extLst>
                </a:gridCol>
                <a:gridCol w="2077789">
                  <a:extLst>
                    <a:ext uri="{9D8B030D-6E8A-4147-A177-3AD203B41FA5}">
                      <a16:colId xmlns:a16="http://schemas.microsoft.com/office/drawing/2014/main" val="20003"/>
                    </a:ext>
                  </a:extLst>
                </a:gridCol>
                <a:gridCol w="2107844">
                  <a:extLst>
                    <a:ext uri="{9D8B030D-6E8A-4147-A177-3AD203B41FA5}">
                      <a16:colId xmlns:a16="http://schemas.microsoft.com/office/drawing/2014/main" val="20004"/>
                    </a:ext>
                  </a:extLst>
                </a:gridCol>
                <a:gridCol w="1725766">
                  <a:extLst>
                    <a:ext uri="{9D8B030D-6E8A-4147-A177-3AD203B41FA5}">
                      <a16:colId xmlns:a16="http://schemas.microsoft.com/office/drawing/2014/main" val="20005"/>
                    </a:ext>
                  </a:extLst>
                </a:gridCol>
              </a:tblGrid>
              <a:tr h="370840">
                <a:tc>
                  <a:txBody>
                    <a:bodyPr/>
                    <a:lstStyle/>
                    <a:p>
                      <a:pPr algn="ctr"/>
                      <a:r>
                        <a:rPr lang="en-PH" sz="1800" dirty="0">
                          <a:solidFill>
                            <a:schemeClr val="tx1"/>
                          </a:solidFill>
                          <a:latin typeface="+mj-lt"/>
                          <a:ea typeface="Verdana" panose="020B0604030504040204" pitchFamily="34" charset="0"/>
                        </a:rPr>
                        <a:t>Research Question</a:t>
                      </a:r>
                    </a:p>
                  </a:txBody>
                  <a:tcPr/>
                </a:tc>
                <a:tc>
                  <a:txBody>
                    <a:bodyPr/>
                    <a:lstStyle/>
                    <a:p>
                      <a:pPr algn="ctr"/>
                      <a:r>
                        <a:rPr lang="en-PH" sz="1800" dirty="0">
                          <a:solidFill>
                            <a:schemeClr val="tx1"/>
                          </a:solidFill>
                          <a:latin typeface="+mj-lt"/>
                          <a:ea typeface="Verdana" panose="020B0604030504040204" pitchFamily="34" charset="0"/>
                        </a:rPr>
                        <a:t>Hypotheses</a:t>
                      </a:r>
                    </a:p>
                    <a:p>
                      <a:pPr algn="ctr"/>
                      <a:r>
                        <a:rPr lang="en-PH" sz="1800" dirty="0">
                          <a:solidFill>
                            <a:schemeClr val="tx1"/>
                          </a:solidFill>
                          <a:latin typeface="+mj-lt"/>
                          <a:ea typeface="Verdana" panose="020B0604030504040204" pitchFamily="34" charset="0"/>
                        </a:rPr>
                        <a:t>(Ho and Ha)</a:t>
                      </a:r>
                    </a:p>
                  </a:txBody>
                  <a:tcPr/>
                </a:tc>
                <a:tc>
                  <a:txBody>
                    <a:bodyPr/>
                    <a:lstStyle/>
                    <a:p>
                      <a:pPr algn="ctr"/>
                      <a:r>
                        <a:rPr lang="en-PH" sz="1800" dirty="0">
                          <a:solidFill>
                            <a:schemeClr val="tx1"/>
                          </a:solidFill>
                          <a:latin typeface="+mj-lt"/>
                          <a:ea typeface="Verdana" panose="020B0604030504040204" pitchFamily="34" charset="0"/>
                        </a:rPr>
                        <a:t>Type of  Experiment</a:t>
                      </a:r>
                    </a:p>
                  </a:txBody>
                  <a:tcPr/>
                </a:tc>
                <a:tc>
                  <a:txBody>
                    <a:bodyPr/>
                    <a:lstStyle/>
                    <a:p>
                      <a:pPr algn="ctr"/>
                      <a:r>
                        <a:rPr lang="en-PH" sz="1800" dirty="0">
                          <a:solidFill>
                            <a:schemeClr val="tx1"/>
                          </a:solidFill>
                          <a:latin typeface="+mj-lt"/>
                          <a:ea typeface="Verdana" panose="020B0604030504040204" pitchFamily="34" charset="0"/>
                        </a:rPr>
                        <a:t>Independent Variable and Dependent Variable</a:t>
                      </a:r>
                    </a:p>
                  </a:txBody>
                  <a:tcPr/>
                </a:tc>
                <a:tc>
                  <a:txBody>
                    <a:bodyPr/>
                    <a:lstStyle/>
                    <a:p>
                      <a:pPr algn="ctr"/>
                      <a:r>
                        <a:rPr lang="en-PH" sz="1800" dirty="0">
                          <a:solidFill>
                            <a:schemeClr val="tx1"/>
                          </a:solidFill>
                          <a:latin typeface="+mj-lt"/>
                          <a:ea typeface="Verdana" panose="020B0604030504040204" pitchFamily="34" charset="0"/>
                        </a:rPr>
                        <a:t>Group/s:</a:t>
                      </a:r>
                    </a:p>
                  </a:txBody>
                  <a:tcPr/>
                </a:tc>
                <a:tc>
                  <a:txBody>
                    <a:bodyPr/>
                    <a:lstStyle/>
                    <a:p>
                      <a:pPr algn="ctr"/>
                      <a:r>
                        <a:rPr lang="en-PH" sz="1800" dirty="0">
                          <a:solidFill>
                            <a:schemeClr val="tx1"/>
                          </a:solidFill>
                          <a:latin typeface="+mj-lt"/>
                          <a:ea typeface="Verdana" panose="020B0604030504040204" pitchFamily="34" charset="0"/>
                        </a:rPr>
                        <a:t>Sampling</a:t>
                      </a:r>
                    </a:p>
                  </a:txBody>
                  <a:tcPr/>
                </a:tc>
                <a:extLst>
                  <a:ext uri="{0D108BD9-81ED-4DB2-BD59-A6C34878D82A}">
                    <a16:rowId xmlns:a16="http://schemas.microsoft.com/office/drawing/2014/main" val="10000"/>
                  </a:ext>
                </a:extLst>
              </a:tr>
              <a:tr h="370840">
                <a:tc>
                  <a:txBody>
                    <a:bodyPr/>
                    <a:lstStyle/>
                    <a:p>
                      <a:pPr marL="50165" marR="100965">
                        <a:lnSpc>
                          <a:spcPct val="100000"/>
                        </a:lnSpc>
                        <a:spcBef>
                          <a:spcPts val="200"/>
                        </a:spcBef>
                      </a:pPr>
                      <a:r>
                        <a:rPr lang="en-US" sz="1800" dirty="0">
                          <a:latin typeface="+mj-lt"/>
                          <a:ea typeface="Verdana" panose="020B0604030504040204" pitchFamily="34" charset="0"/>
                          <a:cs typeface="Verdana"/>
                        </a:rPr>
                        <a:t>Is</a:t>
                      </a:r>
                      <a:r>
                        <a:rPr lang="en-US" sz="1800" baseline="0" dirty="0">
                          <a:latin typeface="+mj-lt"/>
                          <a:ea typeface="Verdana" panose="020B0604030504040204" pitchFamily="34" charset="0"/>
                          <a:cs typeface="Verdana"/>
                        </a:rPr>
                        <a:t> there a significant increase in the pupils’ Geometry skills after using manipulatives? </a:t>
                      </a:r>
                      <a:endParaRPr sz="1800" dirty="0">
                        <a:latin typeface="+mj-lt"/>
                        <a:ea typeface="Verdana" panose="020B0604030504040204" pitchFamily="34" charset="0"/>
                        <a:cs typeface="Verdana"/>
                      </a:endParaRPr>
                    </a:p>
                  </a:txBody>
                  <a:tcPr marL="0" marR="0" marT="25400" marB="0"/>
                </a:tc>
                <a:tc>
                  <a:txBody>
                    <a:bodyPr/>
                    <a:lstStyle/>
                    <a:p>
                      <a:pPr marL="50165" marR="108585">
                        <a:lnSpc>
                          <a:spcPct val="100000"/>
                        </a:lnSpc>
                        <a:spcBef>
                          <a:spcPts val="200"/>
                        </a:spcBef>
                      </a:pPr>
                      <a:r>
                        <a:rPr lang="en-US" sz="1800" i="1" spc="-50" dirty="0">
                          <a:latin typeface="+mj-lt"/>
                          <a:ea typeface="Verdana" panose="020B0604030504040204" pitchFamily="34" charset="0"/>
                          <a:cs typeface="Verdana"/>
                        </a:rPr>
                        <a:t>Ho</a:t>
                      </a:r>
                      <a:r>
                        <a:rPr sz="1800" i="1" spc="-50">
                          <a:latin typeface="+mj-lt"/>
                          <a:ea typeface="Verdana" panose="020B0604030504040204" pitchFamily="34" charset="0"/>
                          <a:cs typeface="Verdana"/>
                        </a:rPr>
                        <a:t>: </a:t>
                      </a:r>
                      <a:r>
                        <a:rPr lang="en-US" sz="1800" spc="-25" dirty="0">
                          <a:latin typeface="+mj-lt"/>
                          <a:ea typeface="Verdana" panose="020B0604030504040204" pitchFamily="34" charset="0"/>
                          <a:cs typeface="Verdana"/>
                        </a:rPr>
                        <a:t>There is no significant increase </a:t>
                      </a:r>
                      <a:r>
                        <a:rPr lang="en-US" sz="1800" kern="1200" baseline="0" dirty="0">
                          <a:solidFill>
                            <a:schemeClr val="dk1"/>
                          </a:solidFill>
                          <a:latin typeface="+mn-lt"/>
                          <a:ea typeface="Verdana" panose="020B0604030504040204" pitchFamily="34" charset="0"/>
                          <a:cs typeface="Verdana"/>
                        </a:rPr>
                        <a:t>in the pupils’ Geometry skills after using </a:t>
                      </a:r>
                      <a:r>
                        <a:rPr lang="en-US" sz="1800" kern="1200" baseline="0" dirty="0" err="1">
                          <a:solidFill>
                            <a:schemeClr val="dk1"/>
                          </a:solidFill>
                          <a:latin typeface="+mn-lt"/>
                          <a:ea typeface="Verdana" panose="020B0604030504040204" pitchFamily="34" charset="0"/>
                          <a:cs typeface="Verdana"/>
                        </a:rPr>
                        <a:t>manipulatives</a:t>
                      </a:r>
                      <a:r>
                        <a:rPr lang="en-US" sz="1800" kern="1200" baseline="0" dirty="0">
                          <a:solidFill>
                            <a:schemeClr val="dk1"/>
                          </a:solidFill>
                          <a:latin typeface="+mn-lt"/>
                          <a:ea typeface="Verdana" panose="020B0604030504040204" pitchFamily="34" charset="0"/>
                          <a:cs typeface="Verdana"/>
                        </a:rPr>
                        <a:t>.</a:t>
                      </a:r>
                      <a:endParaRPr sz="1800" dirty="0">
                        <a:latin typeface="+mj-lt"/>
                        <a:ea typeface="Verdana" panose="020B0604030504040204" pitchFamily="34" charset="0"/>
                        <a:cs typeface="Verdana"/>
                      </a:endParaRPr>
                    </a:p>
                    <a:p>
                      <a:pPr>
                        <a:lnSpc>
                          <a:spcPct val="100000"/>
                        </a:lnSpc>
                        <a:spcBef>
                          <a:spcPts val="50"/>
                        </a:spcBef>
                      </a:pPr>
                      <a:endParaRPr sz="1800" dirty="0">
                        <a:latin typeface="+mj-lt"/>
                        <a:ea typeface="Verdana" panose="020B0604030504040204" pitchFamily="34" charset="0"/>
                        <a:cs typeface="Times New Roman"/>
                      </a:endParaRPr>
                    </a:p>
                    <a:p>
                      <a:pPr marL="50165" marR="108585">
                        <a:lnSpc>
                          <a:spcPct val="100000"/>
                        </a:lnSpc>
                        <a:spcBef>
                          <a:spcPts val="200"/>
                        </a:spcBef>
                      </a:pPr>
                      <a:r>
                        <a:rPr lang="en-US" sz="1800" i="1" spc="-35" dirty="0">
                          <a:latin typeface="+mj-lt"/>
                          <a:ea typeface="Verdana" panose="020B0604030504040204" pitchFamily="34" charset="0"/>
                          <a:cs typeface="Verdana"/>
                        </a:rPr>
                        <a:t>Ha</a:t>
                      </a:r>
                      <a:r>
                        <a:rPr sz="1800" i="1" spc="-35">
                          <a:latin typeface="+mj-lt"/>
                          <a:ea typeface="Verdana" panose="020B0604030504040204" pitchFamily="34" charset="0"/>
                          <a:cs typeface="Verdana"/>
                        </a:rPr>
                        <a:t>:</a:t>
                      </a:r>
                      <a:r>
                        <a:rPr sz="1800" spc="-35">
                          <a:latin typeface="+mj-lt"/>
                          <a:ea typeface="Verdana" panose="020B0604030504040204" pitchFamily="34" charset="0"/>
                          <a:cs typeface="Verdana"/>
                        </a:rPr>
                        <a:t>  </a:t>
                      </a:r>
                      <a:r>
                        <a:rPr lang="en-US" sz="1800" kern="1200" spc="-25" dirty="0">
                          <a:solidFill>
                            <a:schemeClr val="dk1"/>
                          </a:solidFill>
                          <a:latin typeface="+mn-lt"/>
                          <a:ea typeface="Verdana" panose="020B0604030504040204" pitchFamily="34" charset="0"/>
                          <a:cs typeface="Verdana"/>
                        </a:rPr>
                        <a:t>There is a significant increase </a:t>
                      </a:r>
                      <a:r>
                        <a:rPr lang="en-US" sz="1800" kern="1200" baseline="0" dirty="0">
                          <a:solidFill>
                            <a:schemeClr val="dk1"/>
                          </a:solidFill>
                          <a:latin typeface="+mn-lt"/>
                          <a:ea typeface="Verdana" panose="020B0604030504040204" pitchFamily="34" charset="0"/>
                          <a:cs typeface="Verdana"/>
                        </a:rPr>
                        <a:t>in the pupils’ Geometry skills after using </a:t>
                      </a:r>
                      <a:r>
                        <a:rPr lang="en-US" sz="1800" kern="1200" baseline="0" dirty="0" err="1">
                          <a:solidFill>
                            <a:schemeClr val="dk1"/>
                          </a:solidFill>
                          <a:latin typeface="+mn-lt"/>
                          <a:ea typeface="Verdana" panose="020B0604030504040204" pitchFamily="34" charset="0"/>
                          <a:cs typeface="Verdana"/>
                        </a:rPr>
                        <a:t>manipulatives</a:t>
                      </a:r>
                      <a:r>
                        <a:rPr lang="en-US" sz="1800" kern="1200" baseline="0" dirty="0">
                          <a:solidFill>
                            <a:schemeClr val="dk1"/>
                          </a:solidFill>
                          <a:latin typeface="+mn-lt"/>
                          <a:ea typeface="Verdana" panose="020B0604030504040204" pitchFamily="34" charset="0"/>
                          <a:cs typeface="Verdana"/>
                        </a:rPr>
                        <a:t>.</a:t>
                      </a:r>
                      <a:endParaRPr lang="en-US" sz="1800" kern="1200" dirty="0">
                        <a:solidFill>
                          <a:schemeClr val="dk1"/>
                        </a:solidFill>
                        <a:latin typeface="+mn-lt"/>
                        <a:ea typeface="Verdana" panose="020B0604030504040204" pitchFamily="34" charset="0"/>
                        <a:cs typeface="Verdana"/>
                      </a:endParaRPr>
                    </a:p>
                  </a:txBody>
                  <a:tcPr marL="0" marR="0" marT="25400" marB="0"/>
                </a:tc>
                <a:tc>
                  <a:txBody>
                    <a:bodyPr/>
                    <a:lstStyle/>
                    <a:p>
                      <a:pPr marL="50165">
                        <a:lnSpc>
                          <a:spcPct val="100000"/>
                        </a:lnSpc>
                        <a:spcBef>
                          <a:spcPts val="200"/>
                        </a:spcBef>
                      </a:pPr>
                      <a:r>
                        <a:rPr lang="en-US" sz="1800" spc="-20" dirty="0">
                          <a:latin typeface="+mj-lt"/>
                          <a:ea typeface="Verdana" panose="020B0604030504040204" pitchFamily="34" charset="0"/>
                          <a:cs typeface="Verdana"/>
                        </a:rPr>
                        <a:t>Quasi</a:t>
                      </a:r>
                      <a:r>
                        <a:rPr sz="1800" spc="-20">
                          <a:latin typeface="+mj-lt"/>
                          <a:ea typeface="Verdana" panose="020B0604030504040204" pitchFamily="34" charset="0"/>
                          <a:cs typeface="Verdana"/>
                        </a:rPr>
                        <a:t>-experiment</a:t>
                      </a:r>
                      <a:endParaRPr sz="1800" dirty="0">
                        <a:latin typeface="+mj-lt"/>
                        <a:ea typeface="Verdana" panose="020B0604030504040204" pitchFamily="34" charset="0"/>
                        <a:cs typeface="Verdana"/>
                      </a:endParaRPr>
                    </a:p>
                  </a:txBody>
                  <a:tcPr marL="0" marR="0" marT="25400" marB="0"/>
                </a:tc>
                <a:tc>
                  <a:txBody>
                    <a:bodyPr/>
                    <a:lstStyle/>
                    <a:p>
                      <a:pPr marL="50165" marR="83185">
                        <a:lnSpc>
                          <a:spcPct val="100000"/>
                        </a:lnSpc>
                        <a:spcBef>
                          <a:spcPts val="200"/>
                        </a:spcBef>
                      </a:pPr>
                      <a:r>
                        <a:rPr sz="1800" i="1" spc="-15" dirty="0">
                          <a:latin typeface="+mj-lt"/>
                          <a:ea typeface="Verdana" panose="020B0604030504040204" pitchFamily="34" charset="0"/>
                          <a:cs typeface="Verdana"/>
                        </a:rPr>
                        <a:t>Independent  </a:t>
                      </a:r>
                      <a:r>
                        <a:rPr sz="1800" i="1" spc="-40" dirty="0">
                          <a:latin typeface="+mj-lt"/>
                          <a:ea typeface="Verdana" panose="020B0604030504040204" pitchFamily="34" charset="0"/>
                          <a:cs typeface="Verdana"/>
                        </a:rPr>
                        <a:t>variable</a:t>
                      </a:r>
                      <a:r>
                        <a:rPr sz="1800" i="1" spc="-40">
                          <a:latin typeface="+mj-lt"/>
                          <a:ea typeface="Verdana" panose="020B0604030504040204" pitchFamily="34" charset="0"/>
                          <a:cs typeface="Verdana"/>
                        </a:rPr>
                        <a:t>:</a:t>
                      </a:r>
                      <a:r>
                        <a:rPr sz="1800" i="1" spc="-120">
                          <a:latin typeface="+mj-lt"/>
                          <a:ea typeface="Verdana" panose="020B0604030504040204" pitchFamily="34" charset="0"/>
                          <a:cs typeface="Verdana"/>
                        </a:rPr>
                        <a:t> </a:t>
                      </a:r>
                      <a:r>
                        <a:rPr lang="en-US" sz="1800" dirty="0">
                          <a:latin typeface="+mj-lt"/>
                          <a:ea typeface="Verdana" panose="020B0604030504040204" pitchFamily="34" charset="0"/>
                          <a:cs typeface="Verdana"/>
                        </a:rPr>
                        <a:t>Use of </a:t>
                      </a:r>
                      <a:r>
                        <a:rPr lang="en-US" sz="1800" dirty="0" err="1">
                          <a:latin typeface="+mj-lt"/>
                          <a:ea typeface="Verdana" panose="020B0604030504040204" pitchFamily="34" charset="0"/>
                          <a:cs typeface="Verdana"/>
                        </a:rPr>
                        <a:t>manipulatives</a:t>
                      </a:r>
                      <a:endParaRPr lang="en-PH" sz="1800" spc="5" dirty="0">
                        <a:latin typeface="+mj-lt"/>
                        <a:ea typeface="Verdana" panose="020B0604030504040204" pitchFamily="34" charset="0"/>
                        <a:cs typeface="Verdana"/>
                      </a:endParaRPr>
                    </a:p>
                    <a:p>
                      <a:pPr marL="50165" marR="83185">
                        <a:lnSpc>
                          <a:spcPct val="100000"/>
                        </a:lnSpc>
                        <a:spcBef>
                          <a:spcPts val="200"/>
                        </a:spcBef>
                      </a:pPr>
                      <a:endParaRPr lang="en-PH" sz="1800" spc="5" dirty="0">
                        <a:latin typeface="+mj-lt"/>
                        <a:ea typeface="Verdana" panose="020B0604030504040204" pitchFamily="34" charset="0"/>
                        <a:cs typeface="Times New Roman"/>
                      </a:endParaRPr>
                    </a:p>
                    <a:p>
                      <a:pPr marL="50165" marR="83185">
                        <a:lnSpc>
                          <a:spcPct val="100000"/>
                        </a:lnSpc>
                        <a:spcBef>
                          <a:spcPts val="200"/>
                        </a:spcBef>
                      </a:pPr>
                      <a:endParaRPr sz="1800" dirty="0">
                        <a:latin typeface="+mj-lt"/>
                        <a:ea typeface="Verdana" panose="020B0604030504040204" pitchFamily="34" charset="0"/>
                        <a:cs typeface="Times New Roman"/>
                      </a:endParaRPr>
                    </a:p>
                    <a:p>
                      <a:pPr marL="50165" marR="56515">
                        <a:lnSpc>
                          <a:spcPct val="100000"/>
                        </a:lnSpc>
                      </a:pPr>
                      <a:r>
                        <a:rPr sz="1800" i="1" dirty="0">
                          <a:latin typeface="+mj-lt"/>
                          <a:ea typeface="Verdana" panose="020B0604030504040204" pitchFamily="34" charset="0"/>
                          <a:cs typeface="Verdana"/>
                        </a:rPr>
                        <a:t>Dependent  </a:t>
                      </a:r>
                      <a:r>
                        <a:rPr sz="1800" i="1" spc="-40" dirty="0">
                          <a:latin typeface="+mj-lt"/>
                          <a:ea typeface="Verdana" panose="020B0604030504040204" pitchFamily="34" charset="0"/>
                          <a:cs typeface="Verdana"/>
                        </a:rPr>
                        <a:t>variable</a:t>
                      </a:r>
                      <a:r>
                        <a:rPr sz="1800" i="1" spc="-40">
                          <a:latin typeface="+mj-lt"/>
                          <a:ea typeface="Verdana" panose="020B0604030504040204" pitchFamily="34" charset="0"/>
                          <a:cs typeface="Verdana"/>
                        </a:rPr>
                        <a:t>:  </a:t>
                      </a:r>
                      <a:r>
                        <a:rPr lang="en-US" sz="1800" spc="-15" dirty="0">
                          <a:latin typeface="+mj-lt"/>
                          <a:ea typeface="Verdana" panose="020B0604030504040204" pitchFamily="34" charset="0"/>
                          <a:cs typeface="Verdana"/>
                        </a:rPr>
                        <a:t>Geometry skills</a:t>
                      </a:r>
                      <a:endParaRPr sz="1800" dirty="0">
                        <a:latin typeface="+mj-lt"/>
                        <a:ea typeface="Verdana" panose="020B0604030504040204" pitchFamily="34" charset="0"/>
                        <a:cs typeface="Verdana"/>
                      </a:endParaRPr>
                    </a:p>
                  </a:txBody>
                  <a:tcPr marL="0" marR="0" marT="25400" marB="0"/>
                </a:tc>
                <a:tc>
                  <a:txBody>
                    <a:bodyPr/>
                    <a:lstStyle/>
                    <a:p>
                      <a:pPr marL="50165" marR="73025">
                        <a:lnSpc>
                          <a:spcPct val="100000"/>
                        </a:lnSpc>
                        <a:spcBef>
                          <a:spcPts val="200"/>
                        </a:spcBef>
                      </a:pPr>
                      <a:r>
                        <a:rPr sz="1800" i="1" spc="-10" dirty="0">
                          <a:latin typeface="+mj-lt"/>
                          <a:ea typeface="Verdana" panose="020B0604030504040204" pitchFamily="34" charset="0"/>
                          <a:cs typeface="Verdana"/>
                        </a:rPr>
                        <a:t>Experimental  </a:t>
                      </a:r>
                      <a:r>
                        <a:rPr sz="1800" i="1" spc="-30" dirty="0">
                          <a:latin typeface="+mj-lt"/>
                          <a:ea typeface="Verdana" panose="020B0604030504040204" pitchFamily="34" charset="0"/>
                          <a:cs typeface="Verdana"/>
                        </a:rPr>
                        <a:t>group</a:t>
                      </a:r>
                      <a:r>
                        <a:rPr sz="1800" i="1" spc="-30">
                          <a:latin typeface="+mj-lt"/>
                          <a:ea typeface="Verdana" panose="020B0604030504040204" pitchFamily="34" charset="0"/>
                          <a:cs typeface="Verdana"/>
                        </a:rPr>
                        <a:t>:</a:t>
                      </a:r>
                      <a:r>
                        <a:rPr sz="1800" i="1" spc="-145">
                          <a:latin typeface="+mj-lt"/>
                          <a:ea typeface="Verdana" panose="020B0604030504040204" pitchFamily="34" charset="0"/>
                          <a:cs typeface="Verdana"/>
                        </a:rPr>
                        <a:t> </a:t>
                      </a:r>
                      <a:r>
                        <a:rPr lang="en-US" sz="1800" i="1" spc="-10" baseline="0" dirty="0">
                          <a:latin typeface="+mj-lt"/>
                          <a:ea typeface="Verdana" panose="020B0604030504040204" pitchFamily="34" charset="0"/>
                          <a:cs typeface="Verdana"/>
                        </a:rPr>
                        <a:t> The section that uses </a:t>
                      </a:r>
                      <a:r>
                        <a:rPr lang="en-US" sz="1800" i="1" spc="-10" baseline="0" dirty="0" err="1">
                          <a:latin typeface="+mj-lt"/>
                          <a:ea typeface="Verdana" panose="020B0604030504040204" pitchFamily="34" charset="0"/>
                          <a:cs typeface="Verdana"/>
                        </a:rPr>
                        <a:t>manipulatives</a:t>
                      </a:r>
                      <a:r>
                        <a:rPr lang="en-US" sz="1800" i="1" spc="-10" baseline="0" dirty="0">
                          <a:latin typeface="+mj-lt"/>
                          <a:ea typeface="Verdana" panose="020B0604030504040204" pitchFamily="34" charset="0"/>
                          <a:cs typeface="Verdana"/>
                        </a:rPr>
                        <a:t> in Geometry class</a:t>
                      </a:r>
                      <a:endParaRPr sz="1800" dirty="0">
                        <a:latin typeface="+mj-lt"/>
                        <a:ea typeface="Verdana" panose="020B0604030504040204" pitchFamily="34" charset="0"/>
                        <a:cs typeface="Verdana"/>
                      </a:endParaRPr>
                    </a:p>
                    <a:p>
                      <a:pPr>
                        <a:lnSpc>
                          <a:spcPct val="100000"/>
                        </a:lnSpc>
                        <a:spcBef>
                          <a:spcPts val="50"/>
                        </a:spcBef>
                      </a:pPr>
                      <a:endParaRPr sz="1800" dirty="0">
                        <a:latin typeface="+mj-lt"/>
                        <a:ea typeface="Verdana" panose="020B0604030504040204" pitchFamily="34" charset="0"/>
                        <a:cs typeface="Times New Roman"/>
                      </a:endParaRPr>
                    </a:p>
                    <a:p>
                      <a:pPr marL="50165" marR="169545">
                        <a:lnSpc>
                          <a:spcPct val="100000"/>
                        </a:lnSpc>
                      </a:pPr>
                      <a:r>
                        <a:rPr sz="1800" i="1" dirty="0">
                          <a:latin typeface="+mj-lt"/>
                          <a:ea typeface="Verdana" panose="020B0604030504040204" pitchFamily="34" charset="0"/>
                          <a:cs typeface="Verdana"/>
                        </a:rPr>
                        <a:t>Control</a:t>
                      </a:r>
                      <a:r>
                        <a:rPr sz="1800" i="1" spc="-120" dirty="0">
                          <a:latin typeface="+mj-lt"/>
                          <a:ea typeface="Verdana" panose="020B0604030504040204" pitchFamily="34" charset="0"/>
                          <a:cs typeface="Verdana"/>
                        </a:rPr>
                        <a:t> </a:t>
                      </a:r>
                      <a:r>
                        <a:rPr sz="1800" i="1" spc="-35" dirty="0">
                          <a:latin typeface="+mj-lt"/>
                          <a:ea typeface="Verdana" panose="020B0604030504040204" pitchFamily="34" charset="0"/>
                          <a:cs typeface="Verdana"/>
                        </a:rPr>
                        <a:t>group</a:t>
                      </a:r>
                      <a:r>
                        <a:rPr sz="1800" spc="-35">
                          <a:latin typeface="+mj-lt"/>
                          <a:ea typeface="Verdana" panose="020B0604030504040204" pitchFamily="34" charset="0"/>
                          <a:cs typeface="Verdana"/>
                        </a:rPr>
                        <a:t>:  </a:t>
                      </a:r>
                      <a:r>
                        <a:rPr lang="en-US" sz="1800" spc="10" dirty="0">
                          <a:latin typeface="+mj-lt"/>
                          <a:ea typeface="Verdana" panose="020B0604030504040204" pitchFamily="34" charset="0"/>
                          <a:cs typeface="Verdana"/>
                        </a:rPr>
                        <a:t>The section that do not use </a:t>
                      </a:r>
                      <a:r>
                        <a:rPr lang="en-US" sz="1800" spc="10" dirty="0" err="1">
                          <a:latin typeface="+mj-lt"/>
                          <a:ea typeface="Verdana" panose="020B0604030504040204" pitchFamily="34" charset="0"/>
                          <a:cs typeface="Verdana"/>
                        </a:rPr>
                        <a:t>manipulatives</a:t>
                      </a:r>
                      <a:r>
                        <a:rPr lang="en-US" sz="1800" spc="10" dirty="0">
                          <a:latin typeface="+mj-lt"/>
                          <a:ea typeface="Verdana" panose="020B0604030504040204" pitchFamily="34" charset="0"/>
                          <a:cs typeface="Verdana"/>
                        </a:rPr>
                        <a:t> in Geometry class</a:t>
                      </a:r>
                      <a:endParaRPr sz="1800" dirty="0">
                        <a:latin typeface="+mj-lt"/>
                        <a:ea typeface="Verdana" panose="020B0604030504040204" pitchFamily="34" charset="0"/>
                        <a:cs typeface="Verdana"/>
                      </a:endParaRPr>
                    </a:p>
                  </a:txBody>
                  <a:tcPr marL="0" marR="0" marT="25400" marB="0"/>
                </a:tc>
                <a:tc>
                  <a:txBody>
                    <a:bodyPr/>
                    <a:lstStyle/>
                    <a:p>
                      <a:pPr marL="50165" marR="141605">
                        <a:lnSpc>
                          <a:spcPct val="100000"/>
                        </a:lnSpc>
                        <a:spcBef>
                          <a:spcPts val="200"/>
                        </a:spcBef>
                      </a:pPr>
                      <a:r>
                        <a:rPr lang="en-US" sz="1800" spc="-5" dirty="0">
                          <a:latin typeface="+mj-lt"/>
                          <a:ea typeface="Verdana" panose="020B0604030504040204" pitchFamily="34" charset="0"/>
                          <a:cs typeface="Verdana"/>
                        </a:rPr>
                        <a:t>Non-random</a:t>
                      </a:r>
                      <a:r>
                        <a:rPr lang="en-US" sz="1800" spc="-5" baseline="0" dirty="0">
                          <a:latin typeface="+mj-lt"/>
                          <a:ea typeface="Verdana" panose="020B0604030504040204" pitchFamily="34" charset="0"/>
                          <a:cs typeface="Verdana"/>
                        </a:rPr>
                        <a:t> sampling (convenience)</a:t>
                      </a:r>
                      <a:endParaRPr sz="1800" dirty="0">
                        <a:latin typeface="+mj-lt"/>
                        <a:ea typeface="Verdana" panose="020B0604030504040204" pitchFamily="34" charset="0"/>
                        <a:cs typeface="Verdana"/>
                      </a:endParaRPr>
                    </a:p>
                  </a:txBody>
                  <a:tcPr marL="0" marR="0" marT="2540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10354D4-EE52-4430-97DA-CEA2C277D916}"/>
              </a:ext>
            </a:extLst>
          </p:cNvPr>
          <p:cNvGraphicFramePr>
            <a:graphicFrameLocks noGrp="1"/>
          </p:cNvGraphicFramePr>
          <p:nvPr>
            <p:extLst>
              <p:ext uri="{D42A27DB-BD31-4B8C-83A1-F6EECF244321}">
                <p14:modId xmlns:p14="http://schemas.microsoft.com/office/powerpoint/2010/main" val="1659241663"/>
              </p:ext>
            </p:extLst>
          </p:nvPr>
        </p:nvGraphicFramePr>
        <p:xfrm>
          <a:off x="53340" y="1731010"/>
          <a:ext cx="12085320" cy="3341138"/>
        </p:xfrm>
        <a:graphic>
          <a:graphicData uri="http://schemas.openxmlformats.org/drawingml/2006/table">
            <a:tbl>
              <a:tblPr firstRow="1" bandRow="1">
                <a:tableStyleId>{5C22544A-7EE6-4342-B048-85BDC9FD1C3A}</a:tableStyleId>
              </a:tblPr>
              <a:tblGrid>
                <a:gridCol w="1856484">
                  <a:extLst>
                    <a:ext uri="{9D8B030D-6E8A-4147-A177-3AD203B41FA5}">
                      <a16:colId xmlns:a16="http://schemas.microsoft.com/office/drawing/2014/main" val="20000"/>
                    </a:ext>
                  </a:extLst>
                </a:gridCol>
                <a:gridCol w="2046198">
                  <a:extLst>
                    <a:ext uri="{9D8B030D-6E8A-4147-A177-3AD203B41FA5}">
                      <a16:colId xmlns:a16="http://schemas.microsoft.com/office/drawing/2014/main" val="20001"/>
                    </a:ext>
                  </a:extLst>
                </a:gridCol>
                <a:gridCol w="3833179">
                  <a:extLst>
                    <a:ext uri="{9D8B030D-6E8A-4147-A177-3AD203B41FA5}">
                      <a16:colId xmlns:a16="http://schemas.microsoft.com/office/drawing/2014/main" val="20002"/>
                    </a:ext>
                  </a:extLst>
                </a:gridCol>
                <a:gridCol w="4349459">
                  <a:extLst>
                    <a:ext uri="{9D8B030D-6E8A-4147-A177-3AD203B41FA5}">
                      <a16:colId xmlns:a16="http://schemas.microsoft.com/office/drawing/2014/main" val="20003"/>
                    </a:ext>
                  </a:extLst>
                </a:gridCol>
              </a:tblGrid>
              <a:tr h="576031">
                <a:tc>
                  <a:txBody>
                    <a:bodyPr/>
                    <a:lstStyle/>
                    <a:p>
                      <a:pPr algn="ctr"/>
                      <a:r>
                        <a:rPr lang="en-PH" sz="1800" dirty="0">
                          <a:solidFill>
                            <a:schemeClr val="tx1"/>
                          </a:solidFill>
                          <a:latin typeface="+mj-lt"/>
                          <a:ea typeface="Verdana" panose="020B0604030504040204" pitchFamily="34" charset="0"/>
                        </a:rPr>
                        <a:t>Research Questions</a:t>
                      </a:r>
                    </a:p>
                  </a:txBody>
                  <a:tcPr/>
                </a:tc>
                <a:tc>
                  <a:txBody>
                    <a:bodyPr/>
                    <a:lstStyle/>
                    <a:p>
                      <a:pPr algn="ctr"/>
                      <a:r>
                        <a:rPr lang="en-PH" sz="1800" dirty="0">
                          <a:solidFill>
                            <a:schemeClr val="tx1"/>
                          </a:solidFill>
                          <a:latin typeface="+mj-lt"/>
                          <a:ea typeface="Verdana" panose="020B0604030504040204" pitchFamily="34" charset="0"/>
                        </a:rPr>
                        <a:t>Participants of the Study</a:t>
                      </a:r>
                    </a:p>
                  </a:txBody>
                  <a:tcPr/>
                </a:tc>
                <a:tc>
                  <a:txBody>
                    <a:bodyPr/>
                    <a:lstStyle/>
                    <a:p>
                      <a:pPr algn="ctr"/>
                      <a:r>
                        <a:rPr lang="en-PH" sz="1800" dirty="0">
                          <a:solidFill>
                            <a:schemeClr val="tx1"/>
                          </a:solidFill>
                          <a:latin typeface="+mj-lt"/>
                          <a:ea typeface="Verdana" panose="020B0604030504040204" pitchFamily="34" charset="0"/>
                        </a:rPr>
                        <a:t>Data gathering Methods/ Instruments to Use </a:t>
                      </a:r>
                    </a:p>
                  </a:txBody>
                  <a:tcPr/>
                </a:tc>
                <a:tc>
                  <a:txBody>
                    <a:bodyPr/>
                    <a:lstStyle/>
                    <a:p>
                      <a:pPr algn="ctr"/>
                      <a:r>
                        <a:rPr lang="en-PH" sz="1800" dirty="0">
                          <a:solidFill>
                            <a:schemeClr val="tx1"/>
                          </a:solidFill>
                          <a:latin typeface="+mj-lt"/>
                          <a:ea typeface="Verdana" panose="020B0604030504040204" pitchFamily="34" charset="0"/>
                        </a:rPr>
                        <a:t>Data Analysis Methods/ Statistics to Use</a:t>
                      </a:r>
                    </a:p>
                  </a:txBody>
                  <a:tcPr/>
                </a:tc>
                <a:extLst>
                  <a:ext uri="{0D108BD9-81ED-4DB2-BD59-A6C34878D82A}">
                    <a16:rowId xmlns:a16="http://schemas.microsoft.com/office/drawing/2014/main" val="10000"/>
                  </a:ext>
                </a:extLst>
              </a:tr>
              <a:tr h="2701058">
                <a:tc>
                  <a:txBody>
                    <a:bodyPr/>
                    <a:lstStyle/>
                    <a:p>
                      <a:pPr marL="50165" marR="100965">
                        <a:lnSpc>
                          <a:spcPct val="100000"/>
                        </a:lnSpc>
                        <a:spcBef>
                          <a:spcPts val="200"/>
                        </a:spcBef>
                      </a:pPr>
                      <a:r>
                        <a:rPr lang="en-US" sz="2000" kern="1200" dirty="0">
                          <a:solidFill>
                            <a:schemeClr val="dk1"/>
                          </a:solidFill>
                          <a:latin typeface="+mn-lt"/>
                          <a:ea typeface="Verdana" panose="020B0604030504040204" pitchFamily="34" charset="0"/>
                          <a:cs typeface="Verdana"/>
                        </a:rPr>
                        <a:t>Is</a:t>
                      </a:r>
                      <a:r>
                        <a:rPr lang="en-US" sz="2000" kern="1200" baseline="0" dirty="0">
                          <a:solidFill>
                            <a:schemeClr val="dk1"/>
                          </a:solidFill>
                          <a:latin typeface="+mn-lt"/>
                          <a:ea typeface="Verdana" panose="020B0604030504040204" pitchFamily="34" charset="0"/>
                          <a:cs typeface="Verdana"/>
                        </a:rPr>
                        <a:t> there a significant increase in the pupils’ Geometry skills after using manipulatives? </a:t>
                      </a:r>
                      <a:endParaRPr lang="en-US" sz="2000" kern="1200" dirty="0">
                        <a:solidFill>
                          <a:schemeClr val="dk1"/>
                        </a:solidFill>
                        <a:latin typeface="+mn-lt"/>
                        <a:ea typeface="Verdana" panose="020B0604030504040204" pitchFamily="34" charset="0"/>
                        <a:cs typeface="Verdana"/>
                      </a:endParaRPr>
                    </a:p>
                  </a:txBody>
                  <a:tcPr marL="0" marR="0" marT="25400" marB="0"/>
                </a:tc>
                <a:tc>
                  <a:txBody>
                    <a:bodyPr/>
                    <a:lstStyle/>
                    <a:p>
                      <a:pPr marL="50165" marR="127635">
                        <a:lnSpc>
                          <a:spcPct val="100000"/>
                        </a:lnSpc>
                        <a:spcBef>
                          <a:spcPts val="200"/>
                        </a:spcBef>
                      </a:pPr>
                      <a:r>
                        <a:rPr lang="en-US" sz="2000" dirty="0">
                          <a:latin typeface="+mj-lt"/>
                          <a:ea typeface="Verdana" panose="020B0604030504040204" pitchFamily="34" charset="0"/>
                          <a:cs typeface="Verdana"/>
                        </a:rPr>
                        <a:t>Grade 6 Pupils</a:t>
                      </a:r>
                      <a:endParaRPr sz="2000" dirty="0">
                        <a:latin typeface="+mj-lt"/>
                        <a:ea typeface="Verdana" panose="020B0604030504040204" pitchFamily="34" charset="0"/>
                        <a:cs typeface="Verdana"/>
                      </a:endParaRPr>
                    </a:p>
                  </a:txBody>
                  <a:tcPr marL="0" marR="0" marT="25400" marB="0"/>
                </a:tc>
                <a:tc>
                  <a:txBody>
                    <a:bodyPr/>
                    <a:lstStyle/>
                    <a:p>
                      <a:pPr marL="169545" marR="162560" indent="0">
                        <a:lnSpc>
                          <a:spcPct val="100000"/>
                        </a:lnSpc>
                        <a:spcBef>
                          <a:spcPts val="200"/>
                        </a:spcBef>
                        <a:buFont typeface="Arial" panose="020B0604020202020204" pitchFamily="34" charset="0"/>
                        <a:buNone/>
                      </a:pPr>
                      <a:r>
                        <a:rPr lang="en-US" sz="2000" dirty="0">
                          <a:latin typeface="+mj-lt"/>
                          <a:ea typeface="Verdana" panose="020B0604030504040204" pitchFamily="34" charset="0"/>
                          <a:cs typeface="Verdana"/>
                        </a:rPr>
                        <a:t>Any of the following:</a:t>
                      </a:r>
                    </a:p>
                    <a:p>
                      <a:pPr marL="455295" marR="16256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Teacher Made Test</a:t>
                      </a:r>
                    </a:p>
                    <a:p>
                      <a:pPr marL="455295" marR="162560" indent="-285750">
                        <a:lnSpc>
                          <a:spcPct val="100000"/>
                        </a:lnSpc>
                        <a:spcBef>
                          <a:spcPts val="200"/>
                        </a:spcBef>
                        <a:buFont typeface="Arial" panose="020B0604020202020204" pitchFamily="34" charset="0"/>
                        <a:buChar char="•"/>
                      </a:pPr>
                      <a:r>
                        <a:rPr lang="en-US" sz="2000" dirty="0">
                          <a:latin typeface="+mj-lt"/>
                          <a:ea typeface="Verdana" panose="020B0604030504040204" pitchFamily="34" charset="0"/>
                          <a:cs typeface="Verdana"/>
                        </a:rPr>
                        <a:t>Standardized Achievement Test</a:t>
                      </a:r>
                    </a:p>
                  </a:txBody>
                  <a:tcPr marL="0" marR="0" marT="25400" marB="0"/>
                </a:tc>
                <a:tc>
                  <a:txBody>
                    <a:bodyPr/>
                    <a:lstStyle/>
                    <a:p>
                      <a:pPr marL="393065" marR="196850" indent="-342900">
                        <a:lnSpc>
                          <a:spcPct val="100000"/>
                        </a:lnSpc>
                        <a:buFont typeface="Arial" panose="020B0604020202020204" pitchFamily="34" charset="0"/>
                        <a:buChar char="•"/>
                      </a:pPr>
                      <a:r>
                        <a:rPr lang="en-US" sz="2000" kern="1200" dirty="0">
                          <a:solidFill>
                            <a:schemeClr val="dk1"/>
                          </a:solidFill>
                          <a:latin typeface="+mn-lt"/>
                          <a:ea typeface="Verdana" panose="020B0604030504040204" pitchFamily="34" charset="0"/>
                          <a:cs typeface="Verdana"/>
                        </a:rPr>
                        <a:t>Independent T-test</a:t>
                      </a:r>
                    </a:p>
                  </a:txBody>
                  <a:tcPr marL="0" marR="0" marT="2540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93481765"/>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8" name="Title 1">
            <a:extLst>
              <a:ext uri="{FF2B5EF4-FFF2-40B4-BE49-F238E27FC236}">
                <a16:creationId xmlns:a16="http://schemas.microsoft.com/office/drawing/2014/main" id="{85D6141A-DC47-4FA5-B377-F6DAB4B607AB}"/>
              </a:ext>
            </a:extLst>
          </p:cNvPr>
          <p:cNvSpPr>
            <a:spLocks noGrp="1"/>
          </p:cNvSpPr>
          <p:nvPr>
            <p:ph type="title"/>
          </p:nvPr>
        </p:nvSpPr>
        <p:spPr>
          <a:xfrm>
            <a:off x="1502318" y="1240875"/>
            <a:ext cx="10308682" cy="1151965"/>
          </a:xfrm>
        </p:spPr>
        <p:txBody>
          <a:bodyPr>
            <a:normAutofit/>
          </a:bodyPr>
          <a:lstStyle/>
          <a:p>
            <a:r>
              <a:rPr lang="en-PH" b="1" dirty="0">
                <a:solidFill>
                  <a:schemeClr val="tx1"/>
                </a:solidFill>
              </a:rPr>
              <a:t>Workshop</a:t>
            </a:r>
            <a:endParaRPr lang="en-PH" b="1" cap="none" dirty="0">
              <a:solidFill>
                <a:schemeClr val="tx1"/>
              </a:solidFill>
            </a:endParaRPr>
          </a:p>
        </p:txBody>
      </p:sp>
      <p:sp>
        <p:nvSpPr>
          <p:cNvPr id="9" name="Content Placeholder 2">
            <a:extLst>
              <a:ext uri="{FF2B5EF4-FFF2-40B4-BE49-F238E27FC236}">
                <a16:creationId xmlns:a16="http://schemas.microsoft.com/office/drawing/2014/main" id="{7AEAE331-59FB-43BE-8C8D-81C54A5D43E4}"/>
              </a:ext>
            </a:extLst>
          </p:cNvPr>
          <p:cNvSpPr txBox="1">
            <a:spLocks/>
          </p:cNvSpPr>
          <p:nvPr/>
        </p:nvSpPr>
        <p:spPr>
          <a:xfrm>
            <a:off x="594360" y="2118360"/>
            <a:ext cx="11597640" cy="4495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q"/>
            </a:pPr>
            <a:r>
              <a:rPr lang="en-US" spc="-85" dirty="0">
                <a:latin typeface="+mj-lt"/>
                <a:cs typeface="Verdana"/>
              </a:rPr>
              <a:t> </a:t>
            </a:r>
            <a:r>
              <a:rPr lang="en-US" b="1" i="1" spc="-85" dirty="0">
                <a:latin typeface="+mj-lt"/>
                <a:cs typeface="Verdana"/>
              </a:rPr>
              <a:t>Conceptualize your own action research proposal</a:t>
            </a:r>
          </a:p>
          <a:p>
            <a:pPr marL="514350" indent="-514350">
              <a:buFont typeface="Arial" panose="020B0604020202020204" pitchFamily="34" charset="0"/>
              <a:buAutoNum type="arabicPeriod"/>
            </a:pPr>
            <a:r>
              <a:rPr lang="en-US" sz="2800" dirty="0"/>
              <a:t>Title</a:t>
            </a:r>
          </a:p>
          <a:p>
            <a:pPr marL="514350" indent="-514350">
              <a:buFont typeface="Arial" panose="020B0604020202020204" pitchFamily="34" charset="0"/>
              <a:buAutoNum type="arabicPeriod"/>
            </a:pPr>
            <a:r>
              <a:rPr lang="en-US" dirty="0"/>
              <a:t>Research Question/s</a:t>
            </a:r>
          </a:p>
          <a:p>
            <a:pPr marL="514350" indent="-514350">
              <a:buFont typeface="Arial" panose="020B0604020202020204" pitchFamily="34" charset="0"/>
              <a:buAutoNum type="arabicPeriod"/>
            </a:pPr>
            <a:r>
              <a:rPr lang="en-US" sz="2800" dirty="0"/>
              <a:t>Hypothesis (only if applicable)</a:t>
            </a:r>
          </a:p>
          <a:p>
            <a:pPr marL="514350" indent="-514350">
              <a:buFont typeface="Arial" panose="020B0604020202020204" pitchFamily="34" charset="0"/>
              <a:buAutoNum type="arabicPeriod"/>
            </a:pPr>
            <a:r>
              <a:rPr lang="en-US" sz="2800" dirty="0"/>
              <a:t>Research Design</a:t>
            </a:r>
          </a:p>
          <a:p>
            <a:pPr marL="514350" indent="-514350">
              <a:buFont typeface="Arial" panose="020B0604020202020204" pitchFamily="34" charset="0"/>
              <a:buAutoNum type="arabicPeriod"/>
            </a:pPr>
            <a:r>
              <a:rPr lang="en-US" dirty="0"/>
              <a:t>Sampling Method and </a:t>
            </a:r>
            <a:r>
              <a:rPr lang="en-US" sz="2800" dirty="0"/>
              <a:t>Participants</a:t>
            </a:r>
          </a:p>
          <a:p>
            <a:pPr marL="514350" indent="-514350">
              <a:buFont typeface="Arial" panose="020B0604020202020204" pitchFamily="34" charset="0"/>
              <a:buAutoNum type="arabicPeriod"/>
            </a:pPr>
            <a:r>
              <a:rPr lang="en-US" dirty="0"/>
              <a:t>Data Collection Method/Instruments to Use</a:t>
            </a:r>
          </a:p>
          <a:p>
            <a:pPr marL="514350" indent="-514350">
              <a:buFont typeface="Arial" panose="020B0604020202020204" pitchFamily="34" charset="0"/>
              <a:buAutoNum type="arabicPeriod"/>
            </a:pPr>
            <a:r>
              <a:rPr lang="en-US" sz="2800" dirty="0"/>
              <a:t>Data Analysis Methods/Statistics to Use</a:t>
            </a:r>
          </a:p>
          <a:p>
            <a:pPr marL="914400" lvl="1" indent="-457200">
              <a:buFont typeface="Arial" panose="020B0604020202020204" pitchFamily="34" charset="0"/>
              <a:buNone/>
            </a:pPr>
            <a:endParaRPr lang="en-US" sz="2800" dirty="0"/>
          </a:p>
        </p:txBody>
      </p:sp>
      <p:sp>
        <p:nvSpPr>
          <p:cNvPr id="10" name="object 5">
            <a:extLst>
              <a:ext uri="{FF2B5EF4-FFF2-40B4-BE49-F238E27FC236}">
                <a16:creationId xmlns:a16="http://schemas.microsoft.com/office/drawing/2014/main" id="{B9CADCB5-FCA2-4ABA-B4FB-DD8F053A1A0E}"/>
              </a:ext>
            </a:extLst>
          </p:cNvPr>
          <p:cNvSpPr/>
          <p:nvPr/>
        </p:nvSpPr>
        <p:spPr>
          <a:xfrm>
            <a:off x="822960" y="1349478"/>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3" name="Content Placeholder 2">
            <a:extLst>
              <a:ext uri="{FF2B5EF4-FFF2-40B4-BE49-F238E27FC236}">
                <a16:creationId xmlns:a16="http://schemas.microsoft.com/office/drawing/2014/main" id="{D4326A22-F6A2-4AEE-B441-F46F5C21A56E}"/>
              </a:ext>
            </a:extLst>
          </p:cNvPr>
          <p:cNvSpPr>
            <a:spLocks noGrp="1"/>
          </p:cNvSpPr>
          <p:nvPr>
            <p:ph idx="1"/>
          </p:nvPr>
        </p:nvSpPr>
        <p:spPr>
          <a:xfrm>
            <a:off x="838200" y="2194560"/>
            <a:ext cx="10515600" cy="3982403"/>
          </a:xfrm>
        </p:spPr>
        <p:txBody>
          <a:bodyPr/>
          <a:lstStyle/>
          <a:p>
            <a:pPr marL="0" indent="0">
              <a:buNone/>
            </a:pPr>
            <a:r>
              <a:rPr lang="en-US" sz="3600" dirty="0"/>
              <a:t>Presentation of Sample Action Research Proposal</a:t>
            </a:r>
          </a:p>
          <a:p>
            <a:pPr marL="0" indent="0">
              <a:buNone/>
            </a:pPr>
            <a:endParaRPr lang="en-US" dirty="0"/>
          </a:p>
          <a:p>
            <a:pPr marL="0" indent="0">
              <a:buNone/>
            </a:pPr>
            <a:r>
              <a:rPr lang="en-US" b="0" i="0" u="sng" dirty="0">
                <a:effectLst/>
                <a:latin typeface="Segoe UI Historic" panose="020B0502040204020203" pitchFamily="34" charset="0"/>
                <a:hlinkClick r:id="rId4"/>
              </a:rPr>
              <a:t>https://tinyurl.com/ActionResearchMaterials</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03517919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25167" t="69645" r="11419" b="20745"/>
          <a:stretch/>
        </p:blipFill>
        <p:spPr>
          <a:xfrm>
            <a:off x="0" y="6048119"/>
            <a:ext cx="12192000" cy="793347"/>
          </a:xfrm>
          <a:prstGeom prst="rect">
            <a:avLst/>
          </a:prstGeom>
        </p:spPr>
      </p:pic>
      <p:pic>
        <p:nvPicPr>
          <p:cNvPr id="7170" name="Picture 2" descr="19 Albert Szent-Gyorgyi Quotes - BrainyQuote"/>
          <p:cNvPicPr>
            <a:picLocks noChangeAspect="1" noChangeArrowheads="1"/>
          </p:cNvPicPr>
          <p:nvPr/>
        </p:nvPicPr>
        <p:blipFill>
          <a:blip r:embed="rId4"/>
          <a:srcRect/>
          <a:stretch>
            <a:fillRect/>
          </a:stretch>
        </p:blipFill>
        <p:spPr bwMode="auto">
          <a:xfrm>
            <a:off x="1798320" y="1366139"/>
            <a:ext cx="8625840" cy="4528566"/>
          </a:xfrm>
          <a:prstGeom prst="rect">
            <a:avLst/>
          </a:prstGeom>
          <a:noFill/>
        </p:spPr>
      </p:pic>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3" name="Title 2"/>
          <p:cNvSpPr>
            <a:spLocks noGrp="1"/>
          </p:cNvSpPr>
          <p:nvPr>
            <p:ph type="title"/>
          </p:nvPr>
        </p:nvSpPr>
        <p:spPr/>
        <p:txBody>
          <a:bodyPr/>
          <a:lstStyle/>
          <a:p>
            <a:r>
              <a:rPr lang="en-US" dirty="0"/>
              <a:t>Reference</a:t>
            </a:r>
          </a:p>
        </p:txBody>
      </p:sp>
      <p:sp>
        <p:nvSpPr>
          <p:cNvPr id="5" name="Content Placeholder 4"/>
          <p:cNvSpPr>
            <a:spLocks noGrp="1"/>
          </p:cNvSpPr>
          <p:nvPr>
            <p:ph idx="1"/>
          </p:nvPr>
        </p:nvSpPr>
        <p:spPr/>
        <p:txBody>
          <a:bodyPr/>
          <a:lstStyle/>
          <a:p>
            <a:r>
              <a:rPr lang="en-US" dirty="0" err="1"/>
              <a:t>Federizo</a:t>
            </a:r>
            <a:r>
              <a:rPr lang="en-US" dirty="0"/>
              <a:t>, N. (2018). Action Research Session 3.1 Designing an Experimental Action Research. Basic Education Sector Transformation.</a:t>
            </a:r>
          </a:p>
        </p:txBody>
      </p:sp>
    </p:spTree>
    <p:extLst>
      <p:ext uri="{BB962C8B-B14F-4D97-AF65-F5344CB8AC3E}">
        <p14:creationId xmlns:p14="http://schemas.microsoft.com/office/powerpoint/2010/main" val="116122377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5167" t="69645" r="11419" b="20745"/>
          <a:stretch/>
        </p:blipFill>
        <p:spPr>
          <a:xfrm>
            <a:off x="0" y="6036687"/>
            <a:ext cx="12192000" cy="793347"/>
          </a:xfrm>
          <a:prstGeom prst="rect">
            <a:avLst/>
          </a:prstGeom>
        </p:spPr>
      </p:pic>
      <p:sp>
        <p:nvSpPr>
          <p:cNvPr id="46082" name="AutoShape 2" descr="Star Thank You GIF by ali mac | Thank you gifs, Thank you, 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46084" name="AutoShape 4" descr="Star Thank You GIF by ali mac | Thank you gifs, Thank you, 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6085" name="Picture 5" descr="C:\Users\zed row\Downloads\e12f2acf58286881d475132cefb4c935.gif"/>
          <p:cNvPicPr>
            <a:picLocks noChangeAspect="1" noChangeArrowheads="1" noCrop="1"/>
          </p:cNvPicPr>
          <p:nvPr/>
        </p:nvPicPr>
        <p:blipFill>
          <a:blip r:embed="rId3"/>
          <a:srcRect/>
          <a:stretch>
            <a:fillRect/>
          </a:stretch>
        </p:blipFill>
        <p:spPr bwMode="auto">
          <a:xfrm>
            <a:off x="3276600" y="1280160"/>
            <a:ext cx="5029200" cy="5029200"/>
          </a:xfrm>
          <a:prstGeom prst="rect">
            <a:avLst/>
          </a:prstGeom>
          <a:noFill/>
        </p:spPr>
      </p:pic>
    </p:spTree>
    <p:extLst>
      <p:ext uri="{BB962C8B-B14F-4D97-AF65-F5344CB8AC3E}">
        <p14:creationId xmlns:p14="http://schemas.microsoft.com/office/powerpoint/2010/main" val="14488803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7" name="Title 1"/>
          <p:cNvSpPr>
            <a:spLocks noGrp="1"/>
          </p:cNvSpPr>
          <p:nvPr>
            <p:ph type="title"/>
          </p:nvPr>
        </p:nvSpPr>
        <p:spPr>
          <a:xfrm>
            <a:off x="1326969" y="1332506"/>
            <a:ext cx="9786194" cy="1151965"/>
          </a:xfrm>
        </p:spPr>
        <p:txBody>
          <a:bodyPr>
            <a:normAutofit/>
          </a:bodyPr>
          <a:lstStyle/>
          <a:p>
            <a:r>
              <a:rPr lang="en-US" b="1" cap="none" spc="-155" dirty="0">
                <a:solidFill>
                  <a:schemeClr val="tx1"/>
                </a:solidFill>
              </a:rPr>
              <a:t>Definition of Terms</a:t>
            </a:r>
            <a:endParaRPr lang="en-PH" b="1" cap="none" dirty="0">
              <a:solidFill>
                <a:schemeClr val="tx1"/>
              </a:solidFill>
            </a:endParaRPr>
          </a:p>
        </p:txBody>
      </p:sp>
      <p:sp>
        <p:nvSpPr>
          <p:cNvPr id="10" name="Content Placeholder 2"/>
          <p:cNvSpPr>
            <a:spLocks noGrp="1"/>
          </p:cNvSpPr>
          <p:nvPr>
            <p:ph sz="quarter" idx="4294967295"/>
          </p:nvPr>
        </p:nvSpPr>
        <p:spPr>
          <a:xfrm>
            <a:off x="506998" y="2484471"/>
            <a:ext cx="11486882" cy="4373529"/>
          </a:xfrm>
          <a:prstGeom prst="rect">
            <a:avLst/>
          </a:prstGeom>
        </p:spPr>
        <p:txBody>
          <a:bodyPr>
            <a:noAutofit/>
          </a:bodyPr>
          <a:lstStyle/>
          <a:p>
            <a:pPr>
              <a:buFont typeface="Wingdings" panose="05000000000000000000" pitchFamily="2" charset="2"/>
              <a:buChar char="q"/>
            </a:pPr>
            <a:r>
              <a:rPr lang="en-US" dirty="0">
                <a:latin typeface="+mj-lt"/>
              </a:rPr>
              <a:t> </a:t>
            </a:r>
            <a:r>
              <a:rPr lang="en-US" b="1" i="1" dirty="0">
                <a:latin typeface="+mj-lt"/>
              </a:rPr>
              <a:t>Experimental  Group</a:t>
            </a:r>
          </a:p>
          <a:p>
            <a:pPr lvl="1">
              <a:buFont typeface="Wingdings" panose="05000000000000000000" pitchFamily="2" charset="2"/>
              <a:buChar char="ü"/>
            </a:pPr>
            <a:r>
              <a:rPr lang="en-US" sz="2800" spc="-25" dirty="0">
                <a:latin typeface="+mj-lt"/>
                <a:ea typeface="Verdana" panose="020B0604030504040204" pitchFamily="34" charset="0"/>
                <a:cs typeface="Verdana"/>
              </a:rPr>
              <a:t>receives</a:t>
            </a:r>
            <a:r>
              <a:rPr lang="en-US" sz="2800" spc="-60" dirty="0">
                <a:latin typeface="+mj-lt"/>
                <a:ea typeface="Verdana" panose="020B0604030504040204" pitchFamily="34" charset="0"/>
                <a:cs typeface="Verdana"/>
              </a:rPr>
              <a:t> </a:t>
            </a:r>
            <a:r>
              <a:rPr lang="en-US" sz="2800" spc="-15" dirty="0">
                <a:latin typeface="+mj-lt"/>
                <a:ea typeface="Verdana" panose="020B0604030504040204" pitchFamily="34" charset="0"/>
                <a:cs typeface="Verdana"/>
              </a:rPr>
              <a:t>the</a:t>
            </a:r>
            <a:r>
              <a:rPr lang="en-US" sz="2800" spc="-55" dirty="0">
                <a:latin typeface="+mj-lt"/>
                <a:ea typeface="Verdana" panose="020B0604030504040204" pitchFamily="34" charset="0"/>
                <a:cs typeface="Verdana"/>
              </a:rPr>
              <a:t> </a:t>
            </a:r>
            <a:r>
              <a:rPr lang="en-US" sz="2800" spc="-20" dirty="0">
                <a:latin typeface="+mj-lt"/>
                <a:ea typeface="Verdana" panose="020B0604030504040204" pitchFamily="34" charset="0"/>
                <a:cs typeface="Verdana"/>
              </a:rPr>
              <a:t>intervention</a:t>
            </a:r>
            <a:r>
              <a:rPr lang="en-US" sz="2800" spc="-60" dirty="0">
                <a:latin typeface="+mj-lt"/>
                <a:ea typeface="Verdana" panose="020B0604030504040204" pitchFamily="34" charset="0"/>
                <a:cs typeface="Verdana"/>
              </a:rPr>
              <a:t> </a:t>
            </a:r>
            <a:r>
              <a:rPr lang="en-US" sz="2800" dirty="0">
                <a:latin typeface="+mj-lt"/>
                <a:ea typeface="Verdana" panose="020B0604030504040204" pitchFamily="34" charset="0"/>
                <a:cs typeface="Verdana"/>
              </a:rPr>
              <a:t>or treatment</a:t>
            </a:r>
          </a:p>
          <a:p>
            <a:pPr lvl="1">
              <a:buFont typeface="Wingdings" panose="05000000000000000000" pitchFamily="2" charset="2"/>
              <a:buChar char="ü"/>
            </a:pPr>
            <a:endParaRPr lang="en-US" sz="2800" dirty="0">
              <a:latin typeface="+mj-lt"/>
              <a:ea typeface="Verdana" panose="020B0604030504040204" pitchFamily="34" charset="0"/>
            </a:endParaRPr>
          </a:p>
          <a:p>
            <a:pPr>
              <a:buFont typeface="Wingdings" panose="05000000000000000000" pitchFamily="2" charset="2"/>
              <a:buChar char="q"/>
            </a:pPr>
            <a:r>
              <a:rPr lang="en-US" dirty="0">
                <a:latin typeface="+mj-lt"/>
              </a:rPr>
              <a:t> </a:t>
            </a:r>
            <a:r>
              <a:rPr lang="en-US" b="1" i="1" dirty="0">
                <a:latin typeface="+mj-lt"/>
              </a:rPr>
              <a:t>Control  Group</a:t>
            </a:r>
          </a:p>
          <a:p>
            <a:pPr lvl="1">
              <a:buFont typeface="Wingdings" panose="05000000000000000000" pitchFamily="2" charset="2"/>
              <a:buChar char="ü"/>
            </a:pPr>
            <a:r>
              <a:rPr lang="en-US" sz="2800" spc="10" dirty="0">
                <a:latin typeface="+mj-lt"/>
                <a:ea typeface="Verdana" panose="020B0604030504040204" pitchFamily="34" charset="0"/>
                <a:cs typeface="Verdana"/>
              </a:rPr>
              <a:t>does</a:t>
            </a:r>
            <a:r>
              <a:rPr lang="en-US" sz="2800" spc="-60" dirty="0">
                <a:latin typeface="+mj-lt"/>
                <a:ea typeface="Verdana" panose="020B0604030504040204" pitchFamily="34" charset="0"/>
                <a:cs typeface="Verdana"/>
              </a:rPr>
              <a:t> </a:t>
            </a:r>
            <a:r>
              <a:rPr lang="en-US" sz="2800" spc="5" dirty="0">
                <a:latin typeface="+mj-lt"/>
                <a:ea typeface="Verdana" panose="020B0604030504040204" pitchFamily="34" charset="0"/>
                <a:cs typeface="Verdana"/>
              </a:rPr>
              <a:t>not</a:t>
            </a:r>
            <a:r>
              <a:rPr lang="en-US" sz="2800" spc="-65" dirty="0">
                <a:latin typeface="+mj-lt"/>
                <a:ea typeface="Verdana" panose="020B0604030504040204" pitchFamily="34" charset="0"/>
                <a:cs typeface="Verdana"/>
              </a:rPr>
              <a:t> </a:t>
            </a:r>
            <a:r>
              <a:rPr lang="en-US" sz="2800" spc="-25" dirty="0">
                <a:latin typeface="+mj-lt"/>
                <a:ea typeface="Verdana" panose="020B0604030504040204" pitchFamily="34" charset="0"/>
                <a:cs typeface="Verdana"/>
              </a:rPr>
              <a:t>receive</a:t>
            </a:r>
            <a:r>
              <a:rPr lang="en-US" sz="2800" spc="-65" dirty="0">
                <a:latin typeface="+mj-lt"/>
                <a:ea typeface="Verdana" panose="020B0604030504040204" pitchFamily="34" charset="0"/>
                <a:cs typeface="Verdana"/>
              </a:rPr>
              <a:t> </a:t>
            </a:r>
            <a:r>
              <a:rPr lang="en-US" sz="2800" spc="-15" dirty="0">
                <a:latin typeface="+mj-lt"/>
                <a:ea typeface="Verdana" panose="020B0604030504040204" pitchFamily="34" charset="0"/>
                <a:cs typeface="Verdana"/>
              </a:rPr>
              <a:t>the</a:t>
            </a:r>
            <a:r>
              <a:rPr lang="en-US" sz="2800" spc="-60" dirty="0">
                <a:latin typeface="+mj-lt"/>
                <a:ea typeface="Verdana" panose="020B0604030504040204" pitchFamily="34" charset="0"/>
                <a:cs typeface="Verdana"/>
              </a:rPr>
              <a:t> </a:t>
            </a:r>
            <a:r>
              <a:rPr lang="en-US" sz="2800" spc="-20" dirty="0">
                <a:latin typeface="+mj-lt"/>
                <a:ea typeface="Verdana" panose="020B0604030504040204" pitchFamily="34" charset="0"/>
                <a:cs typeface="Verdana"/>
              </a:rPr>
              <a:t>intervention o</a:t>
            </a:r>
            <a:r>
              <a:rPr lang="en-US" sz="2800" dirty="0">
                <a:latin typeface="+mj-lt"/>
                <a:ea typeface="Verdana" panose="020B0604030504040204" pitchFamily="34" charset="0"/>
                <a:cs typeface="Verdana"/>
              </a:rPr>
              <a:t>r treatment</a:t>
            </a:r>
            <a:endParaRPr lang="en-US" sz="2800" dirty="0">
              <a:latin typeface="+mj-lt"/>
              <a:ea typeface="Verdana" panose="020B0604030504040204" pitchFamily="34" charset="0"/>
            </a:endParaRPr>
          </a:p>
          <a:p>
            <a:pPr>
              <a:buNone/>
            </a:pPr>
            <a:endParaRPr lang="en-US" sz="2800" dirty="0">
              <a:latin typeface="+mj-lt"/>
              <a:ea typeface="Verdana" panose="020B0604030504040204" pitchFamily="34" charset="0"/>
            </a:endParaRPr>
          </a:p>
        </p:txBody>
      </p:sp>
      <p:sp>
        <p:nvSpPr>
          <p:cNvPr id="11" name="object 5"/>
          <p:cNvSpPr/>
          <p:nvPr/>
        </p:nvSpPr>
        <p:spPr>
          <a:xfrm>
            <a:off x="716280" y="1560664"/>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7" name="Title 1"/>
          <p:cNvSpPr>
            <a:spLocks noGrp="1"/>
          </p:cNvSpPr>
          <p:nvPr>
            <p:ph type="title"/>
          </p:nvPr>
        </p:nvSpPr>
        <p:spPr>
          <a:xfrm>
            <a:off x="1326969" y="1332506"/>
            <a:ext cx="9786194" cy="1151965"/>
          </a:xfrm>
        </p:spPr>
        <p:txBody>
          <a:bodyPr>
            <a:normAutofit/>
          </a:bodyPr>
          <a:lstStyle/>
          <a:p>
            <a:r>
              <a:rPr lang="en-US" b="1" cap="none" spc="-155" dirty="0">
                <a:solidFill>
                  <a:schemeClr val="tx1"/>
                </a:solidFill>
              </a:rPr>
              <a:t>Definition of Terms</a:t>
            </a:r>
            <a:endParaRPr lang="en-PH" b="1" cap="none" dirty="0">
              <a:solidFill>
                <a:schemeClr val="tx1"/>
              </a:solidFill>
            </a:endParaRPr>
          </a:p>
        </p:txBody>
      </p:sp>
      <p:sp>
        <p:nvSpPr>
          <p:cNvPr id="10" name="Content Placeholder 2"/>
          <p:cNvSpPr>
            <a:spLocks noGrp="1"/>
          </p:cNvSpPr>
          <p:nvPr>
            <p:ph sz="quarter" idx="4294967295"/>
          </p:nvPr>
        </p:nvSpPr>
        <p:spPr>
          <a:xfrm>
            <a:off x="506998" y="2484471"/>
            <a:ext cx="11486882" cy="4373529"/>
          </a:xfrm>
          <a:prstGeom prst="rect">
            <a:avLst/>
          </a:prstGeom>
        </p:spPr>
        <p:txBody>
          <a:bodyPr>
            <a:noAutofit/>
          </a:bodyPr>
          <a:lstStyle/>
          <a:p>
            <a:pPr>
              <a:buFont typeface="Wingdings" panose="05000000000000000000" pitchFamily="2" charset="2"/>
              <a:buChar char="q"/>
            </a:pPr>
            <a:r>
              <a:rPr lang="en-US" b="1" i="1" dirty="0">
                <a:latin typeface="+mj-lt"/>
              </a:rPr>
              <a:t> Random Sampling</a:t>
            </a:r>
          </a:p>
          <a:p>
            <a:pPr lvl="1">
              <a:buFont typeface="Wingdings" panose="05000000000000000000" pitchFamily="2" charset="2"/>
              <a:buChar char="ü"/>
            </a:pPr>
            <a:r>
              <a:rPr lang="en-US" sz="2800" dirty="0">
                <a:latin typeface="+mj-lt"/>
                <a:ea typeface="Verdana" panose="020B0604030504040204" pitchFamily="34" charset="0"/>
              </a:rPr>
              <a:t>every participant has an equal chance of being chosen</a:t>
            </a:r>
          </a:p>
          <a:p>
            <a:pPr lvl="1">
              <a:buFont typeface="Wingdings" panose="05000000000000000000" pitchFamily="2" charset="2"/>
              <a:buChar char="ü"/>
            </a:pPr>
            <a:endParaRPr lang="en-US" sz="2800" dirty="0">
              <a:latin typeface="+mj-lt"/>
              <a:ea typeface="Verdana" panose="020B0604030504040204" pitchFamily="34" charset="0"/>
            </a:endParaRPr>
          </a:p>
          <a:p>
            <a:pPr>
              <a:buFont typeface="Wingdings" panose="05000000000000000000" pitchFamily="2" charset="2"/>
              <a:buChar char="q"/>
            </a:pPr>
            <a:r>
              <a:rPr lang="en-US" b="1" i="1" dirty="0"/>
              <a:t> Non-random Sampling</a:t>
            </a:r>
          </a:p>
          <a:p>
            <a:pPr lvl="1">
              <a:buFont typeface="Wingdings" panose="05000000000000000000" pitchFamily="2" charset="2"/>
              <a:buChar char="ü"/>
            </a:pPr>
            <a:r>
              <a:rPr lang="en-US" sz="2800" dirty="0">
                <a:ea typeface="Verdana" panose="020B0604030504040204" pitchFamily="34" charset="0"/>
              </a:rPr>
              <a:t>some participants have no chance to be selected</a:t>
            </a:r>
          </a:p>
          <a:p>
            <a:pPr lvl="1">
              <a:buFont typeface="Wingdings" panose="05000000000000000000" pitchFamily="2" charset="2"/>
              <a:buChar char="ü"/>
            </a:pPr>
            <a:endParaRPr lang="en-US" sz="2800" dirty="0">
              <a:latin typeface="+mj-lt"/>
              <a:ea typeface="Verdana" panose="020B0604030504040204" pitchFamily="34" charset="0"/>
            </a:endParaRPr>
          </a:p>
        </p:txBody>
      </p:sp>
      <p:sp>
        <p:nvSpPr>
          <p:cNvPr id="11" name="object 5"/>
          <p:cNvSpPr/>
          <p:nvPr/>
        </p:nvSpPr>
        <p:spPr>
          <a:xfrm>
            <a:off x="716280" y="1560664"/>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309671055"/>
              </p:ext>
            </p:extLst>
          </p:nvPr>
        </p:nvGraphicFramePr>
        <p:xfrm>
          <a:off x="91440" y="2365586"/>
          <a:ext cx="11993880" cy="3596640"/>
        </p:xfrm>
        <a:graphic>
          <a:graphicData uri="http://schemas.openxmlformats.org/drawingml/2006/table">
            <a:tbl>
              <a:tblPr firstRow="1" bandRow="1">
                <a:tableStyleId>{5C22544A-7EE6-4342-B048-85BDC9FD1C3A}</a:tableStyleId>
              </a:tblPr>
              <a:tblGrid>
                <a:gridCol w="2392680">
                  <a:extLst>
                    <a:ext uri="{9D8B030D-6E8A-4147-A177-3AD203B41FA5}">
                      <a16:colId xmlns:a16="http://schemas.microsoft.com/office/drawing/2014/main" val="20000"/>
                    </a:ext>
                  </a:extLst>
                </a:gridCol>
                <a:gridCol w="2377440">
                  <a:extLst>
                    <a:ext uri="{9D8B030D-6E8A-4147-A177-3AD203B41FA5}">
                      <a16:colId xmlns:a16="http://schemas.microsoft.com/office/drawing/2014/main" val="20001"/>
                    </a:ext>
                  </a:extLst>
                </a:gridCol>
                <a:gridCol w="2042160">
                  <a:extLst>
                    <a:ext uri="{9D8B030D-6E8A-4147-A177-3AD203B41FA5}">
                      <a16:colId xmlns:a16="http://schemas.microsoft.com/office/drawing/2014/main" val="20002"/>
                    </a:ext>
                  </a:extLst>
                </a:gridCol>
                <a:gridCol w="2590800">
                  <a:extLst>
                    <a:ext uri="{9D8B030D-6E8A-4147-A177-3AD203B41FA5}">
                      <a16:colId xmlns:a16="http://schemas.microsoft.com/office/drawing/2014/main" val="20003"/>
                    </a:ext>
                  </a:extLst>
                </a:gridCol>
                <a:gridCol w="2590800">
                  <a:extLst>
                    <a:ext uri="{9D8B030D-6E8A-4147-A177-3AD203B41FA5}">
                      <a16:colId xmlns:a16="http://schemas.microsoft.com/office/drawing/2014/main" val="20004"/>
                    </a:ext>
                  </a:extLst>
                </a:gridCol>
              </a:tblGrid>
              <a:tr h="511990">
                <a:tc>
                  <a:txBody>
                    <a:bodyPr/>
                    <a:lstStyle/>
                    <a:p>
                      <a:pPr algn="ctr"/>
                      <a:r>
                        <a:rPr lang="en-PH" sz="2800" dirty="0">
                          <a:latin typeface="+mj-lt"/>
                          <a:ea typeface="Verdana" panose="020B0604030504040204" pitchFamily="34" charset="0"/>
                        </a:rPr>
                        <a:t>Research Topic/Title</a:t>
                      </a:r>
                    </a:p>
                  </a:txBody>
                  <a:tcPr/>
                </a:tc>
                <a:tc>
                  <a:txBody>
                    <a:bodyPr/>
                    <a:lstStyle/>
                    <a:p>
                      <a:pPr algn="ctr"/>
                      <a:r>
                        <a:rPr lang="en-PH" sz="2800" dirty="0">
                          <a:latin typeface="+mj-lt"/>
                          <a:ea typeface="Verdana" panose="020B0604030504040204" pitchFamily="34" charset="0"/>
                        </a:rPr>
                        <a:t>Independent  Variable</a:t>
                      </a:r>
                    </a:p>
                  </a:txBody>
                  <a:tcPr/>
                </a:tc>
                <a:tc>
                  <a:txBody>
                    <a:bodyPr/>
                    <a:lstStyle/>
                    <a:p>
                      <a:pPr algn="ctr"/>
                      <a:r>
                        <a:rPr lang="en-PH" sz="2800" dirty="0">
                          <a:latin typeface="+mj-lt"/>
                          <a:ea typeface="Verdana" panose="020B0604030504040204" pitchFamily="34" charset="0"/>
                        </a:rPr>
                        <a:t>Dependent Variable</a:t>
                      </a:r>
                    </a:p>
                  </a:txBody>
                  <a:tcPr/>
                </a:tc>
                <a:tc>
                  <a:txBody>
                    <a:bodyPr/>
                    <a:lstStyle/>
                    <a:p>
                      <a:pPr algn="ctr"/>
                      <a:r>
                        <a:rPr lang="en-PH" sz="2800" dirty="0">
                          <a:latin typeface="+mj-lt"/>
                          <a:ea typeface="Verdana" panose="020B0604030504040204" pitchFamily="34" charset="0"/>
                        </a:rPr>
                        <a:t>Experimental Group</a:t>
                      </a:r>
                    </a:p>
                  </a:txBody>
                  <a:tcPr/>
                </a:tc>
                <a:tc>
                  <a:txBody>
                    <a:bodyPr/>
                    <a:lstStyle/>
                    <a:p>
                      <a:pPr algn="ctr"/>
                      <a:r>
                        <a:rPr lang="en-PH" sz="2800" dirty="0">
                          <a:latin typeface="+mj-lt"/>
                          <a:ea typeface="Verdana" panose="020B0604030504040204" pitchFamily="34" charset="0"/>
                        </a:rPr>
                        <a:t>Control Group</a:t>
                      </a:r>
                    </a:p>
                  </a:txBody>
                  <a:tcPr/>
                </a:tc>
                <a:extLst>
                  <a:ext uri="{0D108BD9-81ED-4DB2-BD59-A6C34878D82A}">
                    <a16:rowId xmlns:a16="http://schemas.microsoft.com/office/drawing/2014/main" val="10000"/>
                  </a:ext>
                </a:extLst>
              </a:tr>
              <a:tr h="511990">
                <a:tc>
                  <a:txBody>
                    <a:bodyPr/>
                    <a:lstStyle/>
                    <a:p>
                      <a:r>
                        <a:rPr lang="en-PH" sz="2800" dirty="0">
                          <a:latin typeface="+mj-lt"/>
                          <a:ea typeface="Verdana" panose="020B0604030504040204" pitchFamily="34" charset="0"/>
                        </a:rPr>
                        <a:t>1. Improving Pupils’ Geometry Skills Using Manipulatives</a:t>
                      </a:r>
                    </a:p>
                  </a:txBody>
                  <a:tcPr/>
                </a:tc>
                <a:tc>
                  <a:txBody>
                    <a:bodyPr/>
                    <a:lstStyle/>
                    <a:p>
                      <a:r>
                        <a:rPr lang="en-PH" sz="2800" dirty="0">
                          <a:latin typeface="+mj-lt"/>
                          <a:ea typeface="Verdana" panose="020B0604030504040204" pitchFamily="34" charset="0"/>
                        </a:rPr>
                        <a:t>Use of Manipulatives</a:t>
                      </a:r>
                    </a:p>
                  </a:txBody>
                  <a:tcPr/>
                </a:tc>
                <a:tc>
                  <a:txBody>
                    <a:bodyPr/>
                    <a:lstStyle/>
                    <a:p>
                      <a:r>
                        <a:rPr lang="en-PH" sz="2800" dirty="0">
                          <a:latin typeface="+mj-lt"/>
                          <a:ea typeface="Verdana" panose="020B0604030504040204" pitchFamily="34" charset="0"/>
                        </a:rPr>
                        <a:t>Geometry Skills</a:t>
                      </a:r>
                    </a:p>
                  </a:txBody>
                  <a:tcPr/>
                </a:tc>
                <a:tc>
                  <a:txBody>
                    <a:bodyPr/>
                    <a:lstStyle/>
                    <a:p>
                      <a:r>
                        <a:rPr lang="en-PH" sz="2800" dirty="0">
                          <a:latin typeface="+mj-lt"/>
                          <a:ea typeface="Verdana" panose="020B0604030504040204" pitchFamily="34" charset="0"/>
                        </a:rPr>
                        <a:t>The group or section that </a:t>
                      </a:r>
                      <a:r>
                        <a:rPr lang="en-PH" sz="2800" b="1" dirty="0">
                          <a:latin typeface="+mj-lt"/>
                          <a:ea typeface="Verdana" panose="020B0604030504040204" pitchFamily="34" charset="0"/>
                        </a:rPr>
                        <a:t>uses the manipulatives </a:t>
                      </a:r>
                      <a:r>
                        <a:rPr lang="en-PH" sz="2800" dirty="0">
                          <a:latin typeface="+mj-lt"/>
                          <a:ea typeface="Verdana" panose="020B0604030504040204" pitchFamily="34" charset="0"/>
                        </a:rPr>
                        <a:t>in Geometry class.</a:t>
                      </a:r>
                    </a:p>
                  </a:txBody>
                  <a:tcPr/>
                </a:tc>
                <a:tc>
                  <a:txBody>
                    <a:bodyPr/>
                    <a:lstStyle/>
                    <a:p>
                      <a:r>
                        <a:rPr lang="en-PH" sz="2800" dirty="0">
                          <a:latin typeface="+mj-lt"/>
                          <a:ea typeface="Verdana" panose="020B0604030504040204" pitchFamily="34" charset="0"/>
                        </a:rPr>
                        <a:t>The group  or section that </a:t>
                      </a:r>
                      <a:r>
                        <a:rPr lang="en-PH" sz="2800" b="1" dirty="0">
                          <a:latin typeface="+mj-lt"/>
                          <a:ea typeface="Verdana" panose="020B0604030504040204" pitchFamily="34" charset="0"/>
                        </a:rPr>
                        <a:t>do not use manipulatives </a:t>
                      </a:r>
                      <a:r>
                        <a:rPr lang="en-PH" sz="2800" dirty="0">
                          <a:latin typeface="+mj-lt"/>
                          <a:ea typeface="Verdana" panose="020B0604030504040204" pitchFamily="34" charset="0"/>
                        </a:rPr>
                        <a:t>in Geometry class.</a:t>
                      </a:r>
                    </a:p>
                  </a:txBody>
                  <a:tcPr/>
                </a:tc>
                <a:extLst>
                  <a:ext uri="{0D108BD9-81ED-4DB2-BD59-A6C34878D82A}">
                    <a16:rowId xmlns:a16="http://schemas.microsoft.com/office/drawing/2014/main" val="10001"/>
                  </a:ext>
                </a:extLst>
              </a:tr>
            </a:tbl>
          </a:graphicData>
        </a:graphic>
      </p:graphicFrame>
      <p:sp>
        <p:nvSpPr>
          <p:cNvPr id="9" name="Title 2"/>
          <p:cNvSpPr>
            <a:spLocks noGrp="1"/>
          </p:cNvSpPr>
          <p:nvPr>
            <p:ph type="title"/>
          </p:nvPr>
        </p:nvSpPr>
        <p:spPr>
          <a:xfrm>
            <a:off x="396240" y="1341120"/>
            <a:ext cx="10911840" cy="1036508"/>
          </a:xfrm>
        </p:spPr>
        <p:txBody>
          <a:bodyPr/>
          <a:lstStyle/>
          <a:p>
            <a:r>
              <a:rPr lang="en-US" dirty="0">
                <a:solidFill>
                  <a:schemeClr val="tx1"/>
                </a:solidFill>
              </a:rPr>
              <a:t>Examples:</a:t>
            </a:r>
          </a:p>
        </p:txBody>
      </p:sp>
    </p:spTree>
    <p:extLst>
      <p:ext uri="{BB962C8B-B14F-4D97-AF65-F5344CB8AC3E}">
        <p14:creationId xmlns:p14="http://schemas.microsoft.com/office/powerpoint/2010/main" val="103517919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435360048"/>
              </p:ext>
            </p:extLst>
          </p:nvPr>
        </p:nvGraphicFramePr>
        <p:xfrm>
          <a:off x="106680" y="1588346"/>
          <a:ext cx="11993880" cy="4450080"/>
        </p:xfrm>
        <a:graphic>
          <a:graphicData uri="http://schemas.openxmlformats.org/drawingml/2006/table">
            <a:tbl>
              <a:tblPr firstRow="1" bandRow="1">
                <a:tableStyleId>{5C22544A-7EE6-4342-B048-85BDC9FD1C3A}</a:tableStyleId>
              </a:tblPr>
              <a:tblGrid>
                <a:gridCol w="2392680">
                  <a:extLst>
                    <a:ext uri="{9D8B030D-6E8A-4147-A177-3AD203B41FA5}">
                      <a16:colId xmlns:a16="http://schemas.microsoft.com/office/drawing/2014/main" val="20000"/>
                    </a:ext>
                  </a:extLst>
                </a:gridCol>
                <a:gridCol w="2377440">
                  <a:extLst>
                    <a:ext uri="{9D8B030D-6E8A-4147-A177-3AD203B41FA5}">
                      <a16:colId xmlns:a16="http://schemas.microsoft.com/office/drawing/2014/main" val="20001"/>
                    </a:ext>
                  </a:extLst>
                </a:gridCol>
                <a:gridCol w="227076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tblGrid>
              <a:tr h="511990">
                <a:tc>
                  <a:txBody>
                    <a:bodyPr/>
                    <a:lstStyle/>
                    <a:p>
                      <a:pPr algn="ctr"/>
                      <a:r>
                        <a:rPr lang="en-PH" sz="2800" dirty="0">
                          <a:latin typeface="+mj-lt"/>
                          <a:ea typeface="Verdana" panose="020B0604030504040204" pitchFamily="34" charset="0"/>
                        </a:rPr>
                        <a:t>Research Topic/Title</a:t>
                      </a:r>
                    </a:p>
                  </a:txBody>
                  <a:tcPr/>
                </a:tc>
                <a:tc>
                  <a:txBody>
                    <a:bodyPr/>
                    <a:lstStyle/>
                    <a:p>
                      <a:pPr algn="ctr"/>
                      <a:r>
                        <a:rPr lang="en-PH" sz="2800" dirty="0">
                          <a:latin typeface="+mj-lt"/>
                          <a:ea typeface="Verdana" panose="020B0604030504040204" pitchFamily="34" charset="0"/>
                        </a:rPr>
                        <a:t>Independent  Variable</a:t>
                      </a:r>
                    </a:p>
                  </a:txBody>
                  <a:tcPr/>
                </a:tc>
                <a:tc>
                  <a:txBody>
                    <a:bodyPr/>
                    <a:lstStyle/>
                    <a:p>
                      <a:pPr algn="ctr"/>
                      <a:r>
                        <a:rPr lang="en-PH" sz="2800" dirty="0">
                          <a:latin typeface="+mj-lt"/>
                          <a:ea typeface="Verdana" panose="020B0604030504040204" pitchFamily="34" charset="0"/>
                        </a:rPr>
                        <a:t>Dependent Variable</a:t>
                      </a:r>
                    </a:p>
                  </a:txBody>
                  <a:tcPr/>
                </a:tc>
                <a:tc>
                  <a:txBody>
                    <a:bodyPr/>
                    <a:lstStyle/>
                    <a:p>
                      <a:pPr algn="ctr"/>
                      <a:r>
                        <a:rPr lang="en-PH" sz="2800" dirty="0">
                          <a:latin typeface="+mj-lt"/>
                          <a:ea typeface="Verdana" panose="020B0604030504040204" pitchFamily="34" charset="0"/>
                        </a:rPr>
                        <a:t>Experimental Group</a:t>
                      </a:r>
                    </a:p>
                  </a:txBody>
                  <a:tcPr/>
                </a:tc>
                <a:tc>
                  <a:txBody>
                    <a:bodyPr/>
                    <a:lstStyle/>
                    <a:p>
                      <a:pPr algn="ctr"/>
                      <a:r>
                        <a:rPr lang="en-PH" sz="2800" dirty="0">
                          <a:latin typeface="+mj-lt"/>
                          <a:ea typeface="Verdana" panose="020B0604030504040204" pitchFamily="34" charset="0"/>
                        </a:rPr>
                        <a:t>Control Group</a:t>
                      </a:r>
                    </a:p>
                  </a:txBody>
                  <a:tcPr/>
                </a:tc>
                <a:extLst>
                  <a:ext uri="{0D108BD9-81ED-4DB2-BD59-A6C34878D82A}">
                    <a16:rowId xmlns:a16="http://schemas.microsoft.com/office/drawing/2014/main" val="10000"/>
                  </a:ext>
                </a:extLst>
              </a:tr>
              <a:tr h="511990">
                <a:tc>
                  <a:txBody>
                    <a:bodyPr/>
                    <a:lstStyle/>
                    <a:p>
                      <a:r>
                        <a:rPr lang="en-PH" sz="2800" dirty="0">
                          <a:latin typeface="+mj-lt"/>
                          <a:ea typeface="Verdana" panose="020B0604030504040204" pitchFamily="34" charset="0"/>
                        </a:rPr>
                        <a:t>2. Integration of Video Clips in Teaching Science to Enhance the Academic Performance of Pupils</a:t>
                      </a:r>
                    </a:p>
                  </a:txBody>
                  <a:tcPr/>
                </a:tc>
                <a:tc>
                  <a:txBody>
                    <a:bodyPr/>
                    <a:lstStyle/>
                    <a:p>
                      <a:r>
                        <a:rPr lang="en-PH" sz="2800" dirty="0">
                          <a:latin typeface="+mj-lt"/>
                          <a:ea typeface="Verdana" panose="020B0604030504040204" pitchFamily="34" charset="0"/>
                        </a:rPr>
                        <a:t>Integration of Video Clips in Teaching</a:t>
                      </a:r>
                    </a:p>
                  </a:txBody>
                  <a:tcPr/>
                </a:tc>
                <a:tc>
                  <a:txBody>
                    <a:bodyPr/>
                    <a:lstStyle/>
                    <a:p>
                      <a:r>
                        <a:rPr lang="en-PH" sz="2800" dirty="0">
                          <a:latin typeface="+mj-lt"/>
                          <a:ea typeface="Verdana" panose="020B0604030504040204" pitchFamily="34" charset="0"/>
                        </a:rPr>
                        <a:t>Academic Performance in Science</a:t>
                      </a:r>
                    </a:p>
                  </a:txBody>
                  <a:tcPr/>
                </a:tc>
                <a:tc>
                  <a:txBody>
                    <a:bodyPr/>
                    <a:lstStyle/>
                    <a:p>
                      <a:r>
                        <a:rPr lang="en-PH" sz="2800" dirty="0">
                          <a:latin typeface="+mj-lt"/>
                          <a:ea typeface="Verdana" panose="020B0604030504040204" pitchFamily="34" charset="0"/>
                        </a:rPr>
                        <a:t>The group or section that </a:t>
                      </a:r>
                      <a:r>
                        <a:rPr lang="en-PH" sz="2800" b="1" dirty="0">
                          <a:latin typeface="+mj-lt"/>
                          <a:ea typeface="Verdana" panose="020B0604030504040204" pitchFamily="34" charset="0"/>
                        </a:rPr>
                        <a:t>uses video clips </a:t>
                      </a:r>
                      <a:r>
                        <a:rPr lang="en-PH" sz="2800" dirty="0">
                          <a:latin typeface="+mj-lt"/>
                          <a:ea typeface="Verdana" panose="020B0604030504040204" pitchFamily="34" charset="0"/>
                        </a:rPr>
                        <a:t>in Science class.</a:t>
                      </a:r>
                    </a:p>
                  </a:txBody>
                  <a:tcPr/>
                </a:tc>
                <a:tc>
                  <a:txBody>
                    <a:bodyPr/>
                    <a:lstStyle/>
                    <a:p>
                      <a:r>
                        <a:rPr lang="en-PH" sz="2800" dirty="0">
                          <a:latin typeface="+mj-lt"/>
                          <a:ea typeface="Verdana" panose="020B0604030504040204" pitchFamily="34" charset="0"/>
                        </a:rPr>
                        <a:t>The group or section that </a:t>
                      </a:r>
                      <a:r>
                        <a:rPr lang="en-PH" sz="2800" b="1" dirty="0">
                          <a:latin typeface="+mj-lt"/>
                          <a:ea typeface="Verdana" panose="020B0604030504040204" pitchFamily="34" charset="0"/>
                        </a:rPr>
                        <a:t>do not use video clips</a:t>
                      </a:r>
                      <a:r>
                        <a:rPr lang="en-PH" sz="2800" dirty="0">
                          <a:latin typeface="+mj-lt"/>
                          <a:ea typeface="Verdana" panose="020B0604030504040204" pitchFamily="34" charset="0"/>
                        </a:rPr>
                        <a:t> in Science class.</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3517919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5" name="Title 1">
            <a:extLst>
              <a:ext uri="{FF2B5EF4-FFF2-40B4-BE49-F238E27FC236}">
                <a16:creationId xmlns:a16="http://schemas.microsoft.com/office/drawing/2014/main" id="{6517A320-2F34-42BE-B476-57CE897EFDE9}"/>
              </a:ext>
            </a:extLst>
          </p:cNvPr>
          <p:cNvSpPr>
            <a:spLocks noGrp="1"/>
          </p:cNvSpPr>
          <p:nvPr>
            <p:ph type="title"/>
          </p:nvPr>
        </p:nvSpPr>
        <p:spPr>
          <a:xfrm>
            <a:off x="780675" y="2037867"/>
            <a:ext cx="10396882" cy="2743200"/>
          </a:xfrm>
        </p:spPr>
        <p:txBody>
          <a:bodyPr>
            <a:noAutofit/>
          </a:bodyPr>
          <a:lstStyle/>
          <a:p>
            <a:pPr algn="ctr"/>
            <a:r>
              <a:rPr lang="en-PH" sz="5500" cap="none" dirty="0">
                <a:solidFill>
                  <a:schemeClr val="tx1"/>
                </a:solidFill>
              </a:rPr>
              <a:t>What is experimental research?</a:t>
            </a:r>
          </a:p>
        </p:txBody>
      </p:sp>
    </p:spTree>
    <p:extLst>
      <p:ext uri="{BB962C8B-B14F-4D97-AF65-F5344CB8AC3E}">
        <p14:creationId xmlns:p14="http://schemas.microsoft.com/office/powerpoint/2010/main" val="103517919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167" t="69645" r="11419" b="20745"/>
          <a:stretch/>
        </p:blipFill>
        <p:spPr>
          <a:xfrm>
            <a:off x="0" y="6048119"/>
            <a:ext cx="12192000" cy="793347"/>
          </a:xfrm>
          <a:prstGeom prst="rect">
            <a:avLst/>
          </a:prstGeom>
        </p:spPr>
      </p:pic>
      <p:sp>
        <p:nvSpPr>
          <p:cNvPr id="7" name="Title 1">
            <a:extLst>
              <a:ext uri="{FF2B5EF4-FFF2-40B4-BE49-F238E27FC236}">
                <a16:creationId xmlns:a16="http://schemas.microsoft.com/office/drawing/2014/main" id="{61D68F16-4408-4626-8E78-395592FE5D95}"/>
              </a:ext>
            </a:extLst>
          </p:cNvPr>
          <p:cNvSpPr>
            <a:spLocks noGrp="1"/>
          </p:cNvSpPr>
          <p:nvPr>
            <p:ph type="title"/>
          </p:nvPr>
        </p:nvSpPr>
        <p:spPr>
          <a:xfrm>
            <a:off x="1380398" y="1195155"/>
            <a:ext cx="9550097" cy="1151965"/>
          </a:xfrm>
        </p:spPr>
        <p:txBody>
          <a:bodyPr/>
          <a:lstStyle/>
          <a:p>
            <a:r>
              <a:rPr lang="en-PH" b="1" cap="none" dirty="0">
                <a:solidFill>
                  <a:schemeClr val="tx1"/>
                </a:solidFill>
              </a:rPr>
              <a:t>Experimental Research</a:t>
            </a:r>
          </a:p>
        </p:txBody>
      </p:sp>
      <p:sp>
        <p:nvSpPr>
          <p:cNvPr id="8" name="Content Placeholder 2">
            <a:extLst>
              <a:ext uri="{FF2B5EF4-FFF2-40B4-BE49-F238E27FC236}">
                <a16:creationId xmlns:a16="http://schemas.microsoft.com/office/drawing/2014/main" id="{52AC550A-A4A7-4FF6-AD59-B7FD1DD3502B}"/>
              </a:ext>
            </a:extLst>
          </p:cNvPr>
          <p:cNvSpPr>
            <a:spLocks noGrp="1"/>
          </p:cNvSpPr>
          <p:nvPr>
            <p:ph sz="quarter" idx="4294967295"/>
          </p:nvPr>
        </p:nvSpPr>
        <p:spPr>
          <a:xfrm>
            <a:off x="452048" y="2603250"/>
            <a:ext cx="11127347" cy="3812790"/>
          </a:xfrm>
          <a:prstGeom prst="rect">
            <a:avLst/>
          </a:prstGeom>
        </p:spPr>
        <p:txBody>
          <a:bodyPr>
            <a:noAutofit/>
          </a:bodyPr>
          <a:lstStyle/>
          <a:p>
            <a:pPr>
              <a:buFont typeface="Wingdings" panose="05000000000000000000" pitchFamily="2" charset="2"/>
              <a:buChar char="q"/>
            </a:pPr>
            <a:r>
              <a:rPr lang="en-US" sz="2800" b="0" i="0" cap="none" dirty="0">
                <a:solidFill>
                  <a:srgbClr val="000000"/>
                </a:solidFill>
                <a:effectLst/>
                <a:latin typeface="Verdana" panose="020B0604030504040204" pitchFamily="34" charset="0"/>
                <a:ea typeface="Verdana" panose="020B0604030504040204" pitchFamily="34" charset="0"/>
              </a:rPr>
              <a:t> a scientific approach to research</a:t>
            </a:r>
          </a:p>
          <a:p>
            <a:pPr>
              <a:buFont typeface="Wingdings" panose="05000000000000000000" pitchFamily="2" charset="2"/>
              <a:buChar char="q"/>
            </a:pPr>
            <a:endParaRPr lang="en-US" sz="2800" b="0" i="0" cap="none" dirty="0">
              <a:solidFill>
                <a:srgbClr val="000000"/>
              </a:solidFill>
              <a:effectLst/>
              <a:latin typeface="Verdana" panose="020B0604030504040204" pitchFamily="34" charset="0"/>
              <a:ea typeface="Verdana" panose="020B0604030504040204" pitchFamily="34" charset="0"/>
            </a:endParaRPr>
          </a:p>
          <a:p>
            <a:pPr>
              <a:buFont typeface="Wingdings" panose="05000000000000000000" pitchFamily="2" charset="2"/>
              <a:buChar char="q"/>
            </a:pPr>
            <a:r>
              <a:rPr lang="en-US" dirty="0">
                <a:solidFill>
                  <a:srgbClr val="000000"/>
                </a:solidFill>
                <a:latin typeface="Verdana" panose="020B0604030504040204" pitchFamily="34" charset="0"/>
                <a:ea typeface="Verdana" panose="020B0604030504040204" pitchFamily="34" charset="0"/>
              </a:rPr>
              <a:t> uses two sets of variables (independent and dependent)</a:t>
            </a:r>
          </a:p>
          <a:p>
            <a:pPr>
              <a:buFont typeface="Wingdings" panose="05000000000000000000" pitchFamily="2" charset="2"/>
              <a:buChar char="q"/>
            </a:pPr>
            <a:endParaRPr lang="en-US" sz="2800" b="0" i="0" cap="none" dirty="0">
              <a:solidFill>
                <a:srgbClr val="000000"/>
              </a:solidFill>
              <a:effectLst/>
              <a:latin typeface="Verdana" panose="020B0604030504040204" pitchFamily="34" charset="0"/>
              <a:ea typeface="Verdana" panose="020B0604030504040204" pitchFamily="34" charset="0"/>
            </a:endParaRPr>
          </a:p>
          <a:p>
            <a:pPr>
              <a:buFont typeface="Wingdings" panose="05000000000000000000" pitchFamily="2" charset="2"/>
              <a:buChar char="q"/>
            </a:pPr>
            <a:r>
              <a:rPr lang="en-US" sz="2800" b="0" i="0" cap="none" dirty="0">
                <a:solidFill>
                  <a:srgbClr val="000000"/>
                </a:solidFill>
                <a:effectLst/>
                <a:latin typeface="Verdana" panose="020B0604030504040204" pitchFamily="34" charset="0"/>
                <a:ea typeface="Verdana" panose="020B0604030504040204" pitchFamily="34" charset="0"/>
              </a:rPr>
              <a:t> one or more independent variables are manipulated</a:t>
            </a:r>
          </a:p>
          <a:p>
            <a:pPr>
              <a:buFont typeface="Wingdings" panose="05000000000000000000" pitchFamily="2" charset="2"/>
              <a:buChar char="q"/>
            </a:pPr>
            <a:endParaRPr lang="en-US" sz="2800" b="0" i="0" cap="none" dirty="0">
              <a:solidFill>
                <a:srgbClr val="000000"/>
              </a:solidFill>
              <a:effectLst/>
              <a:latin typeface="Verdana" panose="020B0604030504040204" pitchFamily="34" charset="0"/>
              <a:ea typeface="Verdana" panose="020B0604030504040204" pitchFamily="34" charset="0"/>
            </a:endParaRPr>
          </a:p>
          <a:p>
            <a:pPr>
              <a:buNone/>
            </a:pPr>
            <a:endParaRPr lang="en-US" sz="2800" b="0" i="0" cap="none" dirty="0">
              <a:solidFill>
                <a:srgbClr val="000000"/>
              </a:solidFill>
              <a:effectLst/>
              <a:latin typeface="Verdana" panose="020B0604030504040204" pitchFamily="34" charset="0"/>
              <a:ea typeface="Verdana" panose="020B0604030504040204" pitchFamily="34" charset="0"/>
            </a:endParaRPr>
          </a:p>
          <a:p>
            <a:pPr>
              <a:buFont typeface="Wingdings" panose="05000000000000000000" pitchFamily="2" charset="2"/>
              <a:buChar char="q"/>
            </a:pPr>
            <a:endParaRPr lang="en-PH" sz="2800" cap="none" dirty="0">
              <a:latin typeface="Verdana" panose="020B0604030504040204" pitchFamily="34" charset="0"/>
              <a:ea typeface="Verdana" panose="020B0604030504040204" pitchFamily="34" charset="0"/>
            </a:endParaRPr>
          </a:p>
        </p:txBody>
      </p:sp>
      <p:sp>
        <p:nvSpPr>
          <p:cNvPr id="9" name="object 5">
            <a:extLst>
              <a:ext uri="{FF2B5EF4-FFF2-40B4-BE49-F238E27FC236}">
                <a16:creationId xmlns:a16="http://schemas.microsoft.com/office/drawing/2014/main" id="{7C473342-1F7F-43A8-9C96-06165E453E35}"/>
              </a:ext>
            </a:extLst>
          </p:cNvPr>
          <p:cNvSpPr/>
          <p:nvPr/>
        </p:nvSpPr>
        <p:spPr>
          <a:xfrm>
            <a:off x="731520" y="1410438"/>
            <a:ext cx="610689" cy="61727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5179197"/>
      </p:ext>
    </p:extLst>
  </p:cSld>
  <p:clrMapOvr>
    <a:masterClrMapping/>
  </p:clrMapOvr>
  <p:transition spd="slow"/>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6597833</TotalTime>
  <Words>3296</Words>
  <Application>Microsoft Office PowerPoint</Application>
  <PresentationFormat>Widescreen</PresentationFormat>
  <Paragraphs>397</Paragraphs>
  <Slides>37</Slides>
  <Notes>30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37</vt:i4>
      </vt:variant>
    </vt:vector>
  </HeadingPairs>
  <TitlesOfParts>
    <vt:vector size="47" baseType="lpstr">
      <vt:lpstr>Arial</vt:lpstr>
      <vt:lpstr>Calibri</vt:lpstr>
      <vt:lpstr>Calibri Light</vt:lpstr>
      <vt:lpstr>Helvetica</vt:lpstr>
      <vt:lpstr>Segoe UI Historic</vt:lpstr>
      <vt:lpstr>Verdana</vt:lpstr>
      <vt:lpstr>Wingdings</vt:lpstr>
      <vt:lpstr>Custom Design</vt:lpstr>
      <vt:lpstr>1_Custom Design</vt:lpstr>
      <vt:lpstr>Content Slides</vt:lpstr>
      <vt:lpstr>PowerPoint Presentation</vt:lpstr>
      <vt:lpstr>Objectives</vt:lpstr>
      <vt:lpstr>Definition of Terms</vt:lpstr>
      <vt:lpstr>Definition of Terms</vt:lpstr>
      <vt:lpstr>Definition of Terms</vt:lpstr>
      <vt:lpstr>Examples:</vt:lpstr>
      <vt:lpstr>PowerPoint Presentation</vt:lpstr>
      <vt:lpstr>What is experimental research?</vt:lpstr>
      <vt:lpstr>Experimental Research</vt:lpstr>
      <vt:lpstr>PowerPoint Presentation</vt:lpstr>
      <vt:lpstr>Comparison on the Types of Experimental Research Design</vt:lpstr>
      <vt:lpstr>Comparison on the Types of Experimental Research Design</vt:lpstr>
      <vt:lpstr>Comparison on the Types of Experimental Research Design</vt:lpstr>
      <vt:lpstr>PowerPoint Presentation</vt:lpstr>
      <vt:lpstr>Sampling Method</vt:lpstr>
      <vt:lpstr>Sampling Method</vt:lpstr>
      <vt:lpstr>Sampling Method</vt:lpstr>
      <vt:lpstr>Data  Collection  Methods</vt:lpstr>
      <vt:lpstr>Data  Analysis Techniques</vt:lpstr>
      <vt:lpstr>Data  Analysis Techniques</vt:lpstr>
      <vt:lpstr>Activity</vt:lpstr>
      <vt:lpstr>Activity</vt:lpstr>
      <vt:lpstr>PowerPoint Presentation</vt:lpstr>
      <vt:lpstr>PowerPoint Presentation</vt:lpstr>
      <vt:lpstr>PowerPoint Presentation</vt:lpstr>
      <vt:lpstr>Activity</vt:lpstr>
      <vt:lpstr>PowerPoint Presentation</vt:lpstr>
      <vt:lpstr>PowerPoint Presentation</vt:lpstr>
      <vt:lpstr>PowerPoint Presentation</vt:lpstr>
      <vt:lpstr>Activity</vt:lpstr>
      <vt:lpstr>PowerPoint Presentation</vt:lpstr>
      <vt:lpstr>PowerPoint Presentation</vt:lpstr>
      <vt:lpstr>Workshop</vt:lpstr>
      <vt:lpstr>PowerPoint Presentation</vt:lpstr>
      <vt:lpstr>PowerPoint Presentation</vt:lpstr>
      <vt:lpstr>Reference</vt:lpstr>
      <vt:lpstr>PowerPoint Presentation</vt:lpstr>
    </vt:vector>
  </TitlesOfParts>
  <Company>Cardno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Monica Djojoiswanto</dc:creator>
  <cp:lastModifiedBy>Irene Quimbo</cp:lastModifiedBy>
  <cp:revision>398</cp:revision>
  <cp:lastPrinted>2018-01-12T00:18:09Z</cp:lastPrinted>
  <dcterms:created xsi:type="dcterms:W3CDTF">2014-12-03T03:10:12Z</dcterms:created>
  <dcterms:modified xsi:type="dcterms:W3CDTF">2021-09-22T15:04:02Z</dcterms:modified>
</cp:coreProperties>
</file>